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77" r:id="rId3"/>
  </p:sldMasterIdLst>
  <p:notesMasterIdLst>
    <p:notesMasterId r:id="rId21"/>
  </p:notesMasterIdLst>
  <p:sldIdLst>
    <p:sldId id="256" r:id="rId4"/>
    <p:sldId id="272" r:id="rId5"/>
    <p:sldId id="276" r:id="rId6"/>
    <p:sldId id="277" r:id="rId7"/>
    <p:sldId id="278" r:id="rId8"/>
    <p:sldId id="273" r:id="rId9"/>
    <p:sldId id="263" r:id="rId10"/>
    <p:sldId id="258" r:id="rId11"/>
    <p:sldId id="259" r:id="rId12"/>
    <p:sldId id="262" r:id="rId13"/>
    <p:sldId id="261" r:id="rId14"/>
    <p:sldId id="279" r:id="rId15"/>
    <p:sldId id="269" r:id="rId16"/>
    <p:sldId id="265" r:id="rId17"/>
    <p:sldId id="266" r:id="rId18"/>
    <p:sldId id="274" r:id="rId19"/>
    <p:sldId id="275" r:id="rId20"/>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0">
          <p15:clr>
            <a:srgbClr val="A4A3A4"/>
          </p15:clr>
        </p15:guide>
        <p15:guide id="2" orient="horz" pos="2839">
          <p15:clr>
            <a:srgbClr val="A4A3A4"/>
          </p15:clr>
        </p15:guide>
        <p15:guide id="3" orient="horz" pos="2699">
          <p15:clr>
            <a:srgbClr val="A4A3A4"/>
          </p15:clr>
        </p15:guide>
        <p15:guide id="4" orient="horz" pos="1080">
          <p15:clr>
            <a:srgbClr val="A4A3A4"/>
          </p15:clr>
        </p15:guide>
        <p15:guide id="5" pos="1389">
          <p15:clr>
            <a:srgbClr val="A4A3A4"/>
          </p15:clr>
        </p15:guide>
        <p15:guide id="6" pos="16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8" d="100"/>
          <a:sy n="58" d="100"/>
        </p:scale>
        <p:origin x="440" y="44"/>
      </p:cViewPr>
      <p:guideLst>
        <p:guide orient="horz" pos="900"/>
        <p:guide orient="horz" pos="2839"/>
        <p:guide orient="horz" pos="2699"/>
        <p:guide orient="horz" pos="1080"/>
        <p:guide pos="1389"/>
        <p:guide pos="164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55560E-4BCB-4B0E-AD1E-56EBCFE9B932}" type="datetimeFigureOut">
              <a:rPr lang="nl-NL" smtClean="0"/>
              <a:t>1-6-2016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018BB6-99F5-4C9E-A9E4-C3A88DA337A9}" type="slidenum">
              <a:rPr lang="nl-NL" smtClean="0"/>
              <a:t>‹nr.›</a:t>
            </a:fld>
            <a:endParaRPr lang="nl-NL"/>
          </a:p>
        </p:txBody>
      </p:sp>
    </p:spTree>
    <p:extLst>
      <p:ext uri="{BB962C8B-B14F-4D97-AF65-F5344CB8AC3E}">
        <p14:creationId xmlns:p14="http://schemas.microsoft.com/office/powerpoint/2010/main" val="3754377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Deze leergang</a:t>
            </a:r>
            <a:r>
              <a:rPr lang="nl-NL" baseline="0" dirty="0" smtClean="0"/>
              <a:t> gaat over kwaliteit van SE. Dus even een kader aangeven</a:t>
            </a:r>
            <a:endParaRPr lang="nl-NL"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64A872C6-CBCD-4D47-A47A-5A278C33CE8B}" type="slidenum">
              <a:rPr lang="nl-NL" smtClean="0">
                <a:solidFill>
                  <a:prstClr val="black"/>
                </a:solidFill>
              </a:rPr>
              <a:pPr/>
              <a:t>2</a:t>
            </a:fld>
            <a:endParaRPr lang="nl-NL">
              <a:solidFill>
                <a:prstClr val="black"/>
              </a:solidFill>
            </a:endParaRPr>
          </a:p>
        </p:txBody>
      </p:sp>
    </p:spTree>
    <p:extLst>
      <p:ext uri="{BB962C8B-B14F-4D97-AF65-F5344CB8AC3E}">
        <p14:creationId xmlns:p14="http://schemas.microsoft.com/office/powerpoint/2010/main" val="233447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beroepsgerichte </a:t>
            </a:r>
            <a:r>
              <a:rPr lang="nl-NL" dirty="0" err="1" smtClean="0"/>
              <a:t>profielvak</a:t>
            </a:r>
            <a:r>
              <a:rPr lang="nl-NL" dirty="0" smtClean="0"/>
              <a:t> wordt met een eindcijfer vermeld op de eindlijst van de leerling.</a:t>
            </a:r>
            <a:br>
              <a:rPr lang="nl-NL" dirty="0" smtClean="0"/>
            </a:br>
            <a:r>
              <a:rPr lang="nl-NL" dirty="0" smtClean="0"/>
              <a:t>Dit eindcijfer wordt bepaald door het gemiddelde te nemen van de behaalde cijfers voor het CSPE en het SE waarbij beide voor 50% meetellen.</a:t>
            </a:r>
          </a:p>
          <a:p>
            <a:endParaRPr lang="nl-NL" dirty="0"/>
          </a:p>
        </p:txBody>
      </p:sp>
      <p:sp>
        <p:nvSpPr>
          <p:cNvPr id="4" name="Tijdelijke aanduiding voor dianummer 3"/>
          <p:cNvSpPr>
            <a:spLocks noGrp="1"/>
          </p:cNvSpPr>
          <p:nvPr>
            <p:ph type="sldNum" sz="quarter" idx="10"/>
          </p:nvPr>
        </p:nvSpPr>
        <p:spPr/>
        <p:txBody>
          <a:bodyPr/>
          <a:lstStyle/>
          <a:p>
            <a:fld id="{5A018BB6-99F5-4C9E-A9E4-C3A88DA337A9}" type="slidenum">
              <a:rPr lang="nl-NL" smtClean="0"/>
              <a:t>4</a:t>
            </a:fld>
            <a:endParaRPr lang="nl-NL"/>
          </a:p>
        </p:txBody>
      </p:sp>
    </p:spTree>
    <p:extLst>
      <p:ext uri="{BB962C8B-B14F-4D97-AF65-F5344CB8AC3E}">
        <p14:creationId xmlns:p14="http://schemas.microsoft.com/office/powerpoint/2010/main" val="2122885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Beroepsgerichte keuzevakken worden met naam, cijfer en eindcijfer vermeld op de eindlijst van de leerling. In het bepalen van de vraag of een leerling geslaagd is, telt het gemiddelde van de eindcijfers van de beroepsgerichte keuzevakken als één eindcijfer (het combinatiecijfer) mee. Alle gevolgde keuzevakken tellen daarbij even zwaar.</a:t>
            </a:r>
          </a:p>
          <a:p>
            <a:endParaRPr lang="nl-NL" dirty="0"/>
          </a:p>
        </p:txBody>
      </p:sp>
      <p:sp>
        <p:nvSpPr>
          <p:cNvPr id="4" name="Tijdelijke aanduiding voor dianummer 3"/>
          <p:cNvSpPr>
            <a:spLocks noGrp="1"/>
          </p:cNvSpPr>
          <p:nvPr>
            <p:ph type="sldNum" sz="quarter" idx="10"/>
          </p:nvPr>
        </p:nvSpPr>
        <p:spPr/>
        <p:txBody>
          <a:bodyPr/>
          <a:lstStyle/>
          <a:p>
            <a:fld id="{5A018BB6-99F5-4C9E-A9E4-C3A88DA337A9}" type="slidenum">
              <a:rPr lang="nl-NL" smtClean="0"/>
              <a:t>5</a:t>
            </a:fld>
            <a:endParaRPr lang="nl-NL"/>
          </a:p>
        </p:txBody>
      </p:sp>
    </p:spTree>
    <p:extLst>
      <p:ext uri="{BB962C8B-B14F-4D97-AF65-F5344CB8AC3E}">
        <p14:creationId xmlns:p14="http://schemas.microsoft.com/office/powerpoint/2010/main" val="1989879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Deze</a:t>
            </a:r>
            <a:r>
              <a:rPr lang="nl-NL" baseline="0" dirty="0" smtClean="0"/>
              <a:t> slide toegevoegd, lijkt me relevant om meteen het belang van de kwaliteit van het SE te benadrukken en te benadrukken wat de rol van de praktijkdocent en de teamleider hierin is. </a:t>
            </a:r>
          </a:p>
          <a:p>
            <a:endParaRPr lang="nl-NL" baseline="0" dirty="0" smtClean="0"/>
          </a:p>
          <a:p>
            <a:r>
              <a:rPr lang="nl-NL" baseline="0" dirty="0" smtClean="0"/>
              <a:t>Inspectie kijkt niet meer naar SE, maar OCW controleert wel de kwaliteit van de </a:t>
            </a:r>
            <a:r>
              <a:rPr lang="nl-NL" baseline="0" dirty="0" err="1" smtClean="0"/>
              <a:t>SE’s</a:t>
            </a:r>
            <a:r>
              <a:rPr lang="nl-NL" baseline="0" dirty="0" smtClean="0"/>
              <a:t>. Als scholen hier een zooitje van gaan maken, dan zal er externe borging komen</a:t>
            </a:r>
            <a:endParaRPr lang="nl-NL" dirty="0"/>
          </a:p>
        </p:txBody>
      </p:sp>
      <p:sp>
        <p:nvSpPr>
          <p:cNvPr id="4" name="Tijdelijke aanduiding voor dianummer 3"/>
          <p:cNvSpPr>
            <a:spLocks noGrp="1"/>
          </p:cNvSpPr>
          <p:nvPr>
            <p:ph type="sldNum" sz="quarter" idx="10"/>
          </p:nvPr>
        </p:nvSpPr>
        <p:spPr/>
        <p:txBody>
          <a:bodyPr/>
          <a:lstStyle/>
          <a:p>
            <a:fld id="{64A872C6-CBCD-4D47-A47A-5A278C33CE8B}" type="slidenum">
              <a:rPr lang="nl-NL" smtClean="0">
                <a:solidFill>
                  <a:prstClr val="black"/>
                </a:solidFill>
              </a:rPr>
              <a:pPr/>
              <a:t>6</a:t>
            </a:fld>
            <a:endParaRPr lang="nl-NL">
              <a:solidFill>
                <a:prstClr val="black"/>
              </a:solidFill>
            </a:endParaRPr>
          </a:p>
        </p:txBody>
      </p:sp>
    </p:spTree>
    <p:extLst>
      <p:ext uri="{BB962C8B-B14F-4D97-AF65-F5344CB8AC3E}">
        <p14:creationId xmlns:p14="http://schemas.microsoft.com/office/powerpoint/2010/main" val="3900628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Aanpassen aan voorbeeld</a:t>
            </a:r>
            <a:r>
              <a:rPr lang="nl-NL" baseline="0" dirty="0" smtClean="0"/>
              <a:t> </a:t>
            </a:r>
            <a:r>
              <a:rPr lang="nl-NL" baseline="0" dirty="0" err="1" smtClean="0"/>
              <a:t>db</a:t>
            </a:r>
            <a:endParaRPr lang="nl-NL" baseline="0" dirty="0" smtClean="0"/>
          </a:p>
          <a:p>
            <a:endParaRPr lang="nl-NL" baseline="0" dirty="0" smtClean="0"/>
          </a:p>
          <a:p>
            <a:r>
              <a:rPr lang="nl-NL" baseline="0" dirty="0" smtClean="0"/>
              <a:t>AANDACHTSPUNT: de kolom “Onderwijs” is heel behulpzaam! En spaart jezelf vooral ook veel als je daadwerkelijk je onderwijs moet gaan vormgeven. NB&gt; Dit is niet de </a:t>
            </a:r>
          </a:p>
          <a:p>
            <a:r>
              <a:rPr lang="nl-NL" dirty="0" smtClean="0"/>
              <a:t>welke </a:t>
            </a:r>
            <a:r>
              <a:rPr lang="nl-NL" b="1" dirty="0" smtClean="0"/>
              <a:t>onderdelen van het examenprogramma </a:t>
            </a:r>
            <a:r>
              <a:rPr lang="nl-NL" dirty="0" smtClean="0"/>
              <a:t>in het schoolexamen worden getoetst</a:t>
            </a:r>
          </a:p>
          <a:p>
            <a:r>
              <a:rPr lang="nl-NL" dirty="0" smtClean="0"/>
              <a:t>de </a:t>
            </a:r>
            <a:r>
              <a:rPr lang="nl-NL" b="1" dirty="0" smtClean="0"/>
              <a:t>inhoud</a:t>
            </a:r>
            <a:r>
              <a:rPr lang="nl-NL" dirty="0" smtClean="0"/>
              <a:t> van de onderdelen van het schoolexamen</a:t>
            </a:r>
          </a:p>
          <a:p>
            <a:r>
              <a:rPr lang="nl-NL" dirty="0" smtClean="0"/>
              <a:t>de </a:t>
            </a:r>
            <a:r>
              <a:rPr lang="nl-NL" b="1" dirty="0" smtClean="0"/>
              <a:t>wijze</a:t>
            </a:r>
            <a:r>
              <a:rPr lang="nl-NL" dirty="0" smtClean="0"/>
              <a:t> waarop en de </a:t>
            </a:r>
            <a:r>
              <a:rPr lang="nl-NL" b="1" dirty="0" smtClean="0"/>
              <a:t>tijdvakken</a:t>
            </a:r>
            <a:r>
              <a:rPr lang="nl-NL" dirty="0" smtClean="0"/>
              <a:t> waarbinnen de toetsen van het schoolexamen plaatsvinden, de herkansing daaronder mede begrepen</a:t>
            </a:r>
          </a:p>
          <a:p>
            <a:r>
              <a:rPr lang="nl-NL" dirty="0" smtClean="0"/>
              <a:t>de wijze van </a:t>
            </a:r>
            <a:r>
              <a:rPr lang="nl-NL" b="1" dirty="0" smtClean="0"/>
              <a:t>herkansing</a:t>
            </a:r>
            <a:r>
              <a:rPr lang="nl-NL" dirty="0" smtClean="0"/>
              <a:t> van het schoolexamen</a:t>
            </a:r>
          </a:p>
          <a:p>
            <a:r>
              <a:rPr lang="nl-NL" dirty="0" smtClean="0"/>
              <a:t>de </a:t>
            </a:r>
            <a:r>
              <a:rPr lang="nl-NL" b="1" dirty="0" smtClean="0"/>
              <a:t>regels</a:t>
            </a:r>
            <a:r>
              <a:rPr lang="nl-NL" dirty="0" smtClean="0"/>
              <a:t> voor de wijze waarop het </a:t>
            </a:r>
            <a:r>
              <a:rPr lang="nl-NL" b="1" dirty="0" smtClean="0"/>
              <a:t>cijfer </a:t>
            </a:r>
            <a:r>
              <a:rPr lang="nl-NL" dirty="0" smtClean="0"/>
              <a:t>voor het schoolexamen voor een kandidaat tot stand komt.</a:t>
            </a:r>
          </a:p>
          <a:p>
            <a:endParaRPr lang="nl-NL" dirty="0"/>
          </a:p>
        </p:txBody>
      </p:sp>
      <p:sp>
        <p:nvSpPr>
          <p:cNvPr id="4" name="Tijdelijke aanduiding voor dianummer 3"/>
          <p:cNvSpPr>
            <a:spLocks noGrp="1"/>
          </p:cNvSpPr>
          <p:nvPr>
            <p:ph type="sldNum" sz="quarter" idx="10"/>
          </p:nvPr>
        </p:nvSpPr>
        <p:spPr/>
        <p:txBody>
          <a:bodyPr/>
          <a:lstStyle/>
          <a:p>
            <a:fld id="{64A872C6-CBCD-4D47-A47A-5A278C33CE8B}" type="slidenum">
              <a:rPr lang="nl-NL" smtClean="0">
                <a:solidFill>
                  <a:prstClr val="black"/>
                </a:solidFill>
              </a:rPr>
              <a:pPr/>
              <a:t>12</a:t>
            </a:fld>
            <a:endParaRPr lang="nl-NL">
              <a:solidFill>
                <a:prstClr val="black"/>
              </a:solidFill>
            </a:endParaRPr>
          </a:p>
        </p:txBody>
      </p:sp>
    </p:spTree>
    <p:extLst>
      <p:ext uri="{BB962C8B-B14F-4D97-AF65-F5344CB8AC3E}">
        <p14:creationId xmlns:p14="http://schemas.microsoft.com/office/powerpoint/2010/main" val="1672462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a:t>
            </a:r>
            <a:r>
              <a:rPr lang="nl-NL" baseline="0" dirty="0" smtClean="0"/>
              <a:t> laten het filmpje van 1 minuut nog een keer zien. </a:t>
            </a:r>
          </a:p>
          <a:p>
            <a:r>
              <a:rPr lang="nl-NL" baseline="0" dirty="0" smtClean="0"/>
              <a:t>We halen praktische dingen nog een keer aan.</a:t>
            </a:r>
          </a:p>
          <a:p>
            <a:endParaRPr lang="nl-NL" dirty="0"/>
          </a:p>
        </p:txBody>
      </p:sp>
      <p:sp>
        <p:nvSpPr>
          <p:cNvPr id="4" name="Tijdelijke aanduiding voor dianummer 3"/>
          <p:cNvSpPr>
            <a:spLocks noGrp="1"/>
          </p:cNvSpPr>
          <p:nvPr>
            <p:ph type="sldNum" sz="quarter" idx="10"/>
          </p:nvPr>
        </p:nvSpPr>
        <p:spPr/>
        <p:txBody>
          <a:bodyPr/>
          <a:lstStyle/>
          <a:p>
            <a:fld id="{64A872C6-CBCD-4D47-A47A-5A278C33CE8B}" type="slidenum">
              <a:rPr lang="nl-NL" smtClean="0">
                <a:solidFill>
                  <a:prstClr val="black"/>
                </a:solidFill>
              </a:rPr>
              <a:pPr/>
              <a:t>16</a:t>
            </a:fld>
            <a:endParaRPr lang="nl-NL">
              <a:solidFill>
                <a:prstClr val="black"/>
              </a:solidFill>
            </a:endParaRPr>
          </a:p>
        </p:txBody>
      </p:sp>
    </p:spTree>
    <p:extLst>
      <p:ext uri="{BB962C8B-B14F-4D97-AF65-F5344CB8AC3E}">
        <p14:creationId xmlns:p14="http://schemas.microsoft.com/office/powerpoint/2010/main" val="2772245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4A872C6-CBCD-4D47-A47A-5A278C33CE8B}" type="slidenum">
              <a:rPr lang="nl-NL" smtClean="0">
                <a:solidFill>
                  <a:prstClr val="black"/>
                </a:solidFill>
              </a:rPr>
              <a:pPr/>
              <a:t>17</a:t>
            </a:fld>
            <a:endParaRPr lang="nl-NL">
              <a:solidFill>
                <a:prstClr val="black"/>
              </a:solidFill>
            </a:endParaRPr>
          </a:p>
        </p:txBody>
      </p:sp>
    </p:spTree>
    <p:extLst>
      <p:ext uri="{BB962C8B-B14F-4D97-AF65-F5344CB8AC3E}">
        <p14:creationId xmlns:p14="http://schemas.microsoft.com/office/powerpoint/2010/main" val="180159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13" name="Afbeelding 12" descr="shutterstock_12043852_bew_klein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274080"/>
          </a:xfrm>
          <a:prstGeom prst="rect">
            <a:avLst/>
          </a:prstGeom>
        </p:spPr>
      </p:pic>
      <p:sp>
        <p:nvSpPr>
          <p:cNvPr id="8" name="Rechthoek 7"/>
          <p:cNvSpPr/>
          <p:nvPr userDrawn="1"/>
        </p:nvSpPr>
        <p:spPr>
          <a:xfrm>
            <a:off x="0" y="3683000"/>
            <a:ext cx="9144000" cy="3175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bg1"/>
              </a:solidFill>
            </a:endParaRPr>
          </a:p>
        </p:txBody>
      </p:sp>
      <p:pic>
        <p:nvPicPr>
          <p:cNvPr id="9" name="Afbeelding 8" descr="SLO_logo_tota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5067" y="867805"/>
            <a:ext cx="1289733" cy="7259099"/>
          </a:xfrm>
          <a:prstGeom prst="rect">
            <a:avLst/>
          </a:prstGeom>
        </p:spPr>
      </p:pic>
      <p:sp>
        <p:nvSpPr>
          <p:cNvPr id="2" name="Titel 1"/>
          <p:cNvSpPr>
            <a:spLocks noGrp="1"/>
          </p:cNvSpPr>
          <p:nvPr>
            <p:ph type="ctrTitle"/>
          </p:nvPr>
        </p:nvSpPr>
        <p:spPr>
          <a:xfrm>
            <a:off x="2617788" y="1436533"/>
            <a:ext cx="6314545" cy="2348473"/>
          </a:xfrm>
        </p:spPr>
        <p:txBody>
          <a:bodyPr anchor="t" anchorCtr="0">
            <a:normAutofit/>
          </a:bodyPr>
          <a:lstStyle>
            <a:lvl1pPr algn="l">
              <a:defRPr sz="4000" b="1" i="0">
                <a:latin typeface="Arial"/>
                <a:cs typeface="Arial"/>
              </a:defRPr>
            </a:lvl1pPr>
          </a:lstStyle>
          <a:p>
            <a:r>
              <a:rPr lang="nl-NL" smtClean="0"/>
              <a:t>Klik om de stijl te bewerken</a:t>
            </a:r>
            <a:endParaRPr lang="nl-NL" dirty="0"/>
          </a:p>
        </p:txBody>
      </p:sp>
      <p:sp>
        <p:nvSpPr>
          <p:cNvPr id="3" name="Subtitel 2"/>
          <p:cNvSpPr>
            <a:spLocks noGrp="1"/>
          </p:cNvSpPr>
          <p:nvPr>
            <p:ph type="subTitle" idx="1"/>
          </p:nvPr>
        </p:nvSpPr>
        <p:spPr>
          <a:xfrm>
            <a:off x="2617787" y="4305300"/>
            <a:ext cx="6526212" cy="1217100"/>
          </a:xfrm>
        </p:spPr>
        <p:txBody>
          <a:bodyPr>
            <a:normAutofit/>
          </a:bodyPr>
          <a:lstStyle>
            <a:lvl1pPr marL="0" indent="0" algn="l">
              <a:buNone/>
              <a:defRPr sz="2400" b="1" i="0">
                <a:solidFill>
                  <a:schemeClr val="bg1">
                    <a:lumMod val="65000"/>
                  </a:schemeClr>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C09803BF-A17C-4846-9E8E-9066EF5C02B5}" type="datetimeFigureOut">
              <a:rPr lang="nl-NL" smtClean="0"/>
              <a:t>1-6-2016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
        <p:nvSpPr>
          <p:cNvPr id="10" name="Rechthoek 9"/>
          <p:cNvSpPr/>
          <p:nvPr userDrawn="1"/>
        </p:nvSpPr>
        <p:spPr>
          <a:xfrm>
            <a:off x="2439792" y="3683000"/>
            <a:ext cx="6704207" cy="30398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400" dirty="0"/>
          </a:p>
        </p:txBody>
      </p:sp>
      <p:sp>
        <p:nvSpPr>
          <p:cNvPr id="12" name="Rechthoek 11"/>
          <p:cNvSpPr/>
          <p:nvPr userDrawn="1"/>
        </p:nvSpPr>
        <p:spPr>
          <a:xfrm>
            <a:off x="2439793" y="3658006"/>
            <a:ext cx="5105182" cy="3039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smtClean="0"/>
              <a:t>SLO</a:t>
            </a:r>
            <a:r>
              <a:rPr lang="nl-NL" sz="1400" baseline="0" dirty="0" smtClean="0"/>
              <a:t> </a:t>
            </a:r>
            <a:r>
              <a:rPr lang="nl-NL" sz="1200" baseline="0" dirty="0" smtClean="0"/>
              <a:t>●</a:t>
            </a:r>
            <a:r>
              <a:rPr lang="nl-NL" sz="1400" baseline="0" dirty="0" smtClean="0"/>
              <a:t> nationaal expertisecentrum leerplanontwikkeling</a:t>
            </a:r>
            <a:endParaRPr lang="nl-NL" sz="1400" dirty="0"/>
          </a:p>
        </p:txBody>
      </p:sp>
    </p:spTree>
    <p:extLst>
      <p:ext uri="{BB962C8B-B14F-4D97-AF65-F5344CB8AC3E}">
        <p14:creationId xmlns:p14="http://schemas.microsoft.com/office/powerpoint/2010/main" val="15015214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09803BF-A17C-4846-9E8E-9066EF5C02B5}" type="datetimeFigureOut">
              <a:rPr lang="nl-NL" smtClean="0"/>
              <a:t>1-6-2016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71609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09803BF-A17C-4846-9E8E-9066EF5C02B5}" type="datetimeFigureOut">
              <a:rPr lang="nl-NL" smtClean="0"/>
              <a:t>1-6-2016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948616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3600" b="1"/>
            </a:lvl1pPr>
          </a:lstStyle>
          <a:p>
            <a:r>
              <a:rPr lang="nl-NL" dirty="0" smtClean="0"/>
              <a:t>Klik om het opmaakprofiel te bewerken</a:t>
            </a:r>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solidFill>
                  <a:srgbClr val="682E2A">
                    <a:tint val="75000"/>
                  </a:srgbClr>
                </a:solidFill>
              </a:rPr>
              <a:t>Dag 1</a:t>
            </a:r>
            <a:endParaRPr lang="nl-NL" dirty="0">
              <a:solidFill>
                <a:srgbClr val="682E2A">
                  <a:tint val="75000"/>
                </a:srgbClr>
              </a:solidFill>
            </a:endParaRPr>
          </a:p>
        </p:txBody>
      </p:sp>
    </p:spTree>
    <p:extLst>
      <p:ext uri="{BB962C8B-B14F-4D97-AF65-F5344CB8AC3E}">
        <p14:creationId xmlns:p14="http://schemas.microsoft.com/office/powerpoint/2010/main" val="2066697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Afbeelding 6" descr="BO 16 SPV Examinering ppt2.jpg"/>
          <p:cNvPicPr>
            <a:picLocks noChangeAspect="1"/>
          </p:cNvPicPr>
          <p:nvPr userDrawn="1"/>
        </p:nvPicPr>
        <p:blipFill>
          <a:blip r:embed="rId2"/>
          <a:stretch>
            <a:fillRect/>
          </a:stretch>
        </p:blipFill>
        <p:spPr>
          <a:xfrm>
            <a:off x="0" y="685"/>
            <a:ext cx="9144000" cy="6856629"/>
          </a:xfrm>
          <a:prstGeom prst="rect">
            <a:avLst/>
          </a:prstGeom>
        </p:spPr>
      </p:pic>
      <p:sp>
        <p:nvSpPr>
          <p:cNvPr id="4" name="Tijdelijke aanduiding voor datum 3"/>
          <p:cNvSpPr>
            <a:spLocks noGrp="1"/>
          </p:cNvSpPr>
          <p:nvPr>
            <p:ph type="dt" sz="half" idx="10"/>
          </p:nvPr>
        </p:nvSpPr>
        <p:spPr/>
        <p:txBody>
          <a:bodyPr/>
          <a:lstStyle/>
          <a:p>
            <a:fld id="{8638F0FA-503B-447F-A02E-6BF1D880434F}" type="datetimeFigureOut">
              <a:rPr lang="nl-NL" smtClean="0">
                <a:solidFill>
                  <a:srgbClr val="682E2A">
                    <a:tint val="75000"/>
                  </a:srgbClr>
                </a:solidFill>
              </a:rPr>
              <a:pPr/>
              <a:t>1-6-2016</a:t>
            </a:fld>
            <a:endParaRPr lang="nl-NL">
              <a:solidFill>
                <a:srgbClr val="682E2A">
                  <a:tint val="7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82E2A">
                  <a:tint val="75000"/>
                </a:srgbClr>
              </a:solidFill>
            </a:endParaRPr>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solidFill>
                  <a:srgbClr val="682E2A">
                    <a:tint val="75000"/>
                  </a:srgbClr>
                </a:solidFill>
              </a:rPr>
              <a:pPr/>
              <a:t>‹nr.›</a:t>
            </a:fld>
            <a:endParaRPr lang="nl-NL">
              <a:solidFill>
                <a:srgbClr val="682E2A">
                  <a:tint val="75000"/>
                </a:srgbClr>
              </a:solidFill>
            </a:endParaRPr>
          </a:p>
        </p:txBody>
      </p:sp>
    </p:spTree>
    <p:extLst>
      <p:ext uri="{BB962C8B-B14F-4D97-AF65-F5344CB8AC3E}">
        <p14:creationId xmlns:p14="http://schemas.microsoft.com/office/powerpoint/2010/main" val="1923965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pic>
        <p:nvPicPr>
          <p:cNvPr id="7" name="Afbeelding 6" descr="BO 16 SPV Examinering ppt3.jpg"/>
          <p:cNvPicPr>
            <a:picLocks noChangeAspect="1"/>
          </p:cNvPicPr>
          <p:nvPr userDrawn="1"/>
        </p:nvPicPr>
        <p:blipFill>
          <a:blip r:embed="rId2"/>
          <a:stretch>
            <a:fillRect/>
          </a:stretch>
        </p:blipFill>
        <p:spPr>
          <a:xfrm>
            <a:off x="0" y="685"/>
            <a:ext cx="9144000" cy="6856629"/>
          </a:xfrm>
          <a:prstGeom prst="rect">
            <a:avLst/>
          </a:prstGeom>
        </p:spPr>
      </p:pic>
      <p:sp>
        <p:nvSpPr>
          <p:cNvPr id="2" name="Titel 1"/>
          <p:cNvSpPr>
            <a:spLocks noGrp="1"/>
          </p:cNvSpPr>
          <p:nvPr>
            <p:ph type="title"/>
          </p:nvPr>
        </p:nvSpPr>
        <p:spPr/>
        <p:txBody>
          <a:bodyPr>
            <a:normAutofit/>
          </a:bodyPr>
          <a:lstStyle>
            <a:lvl1pPr>
              <a:defRPr sz="3000" b="1"/>
            </a:lvl1pPr>
          </a:lstStyle>
          <a:p>
            <a:r>
              <a:rPr lang="nl-NL" dirty="0" smtClean="0"/>
              <a:t>Klik om de stijl te bewerken</a:t>
            </a:r>
            <a:endParaRPr lang="nl-NL" dirty="0"/>
          </a:p>
        </p:txBody>
      </p:sp>
      <p:sp>
        <p:nvSpPr>
          <p:cNvPr id="3" name="Tijdelijke aanduiding voor inhoud 2"/>
          <p:cNvSpPr>
            <a:spLocks noGrp="1"/>
          </p:cNvSpPr>
          <p:nvPr>
            <p:ph idx="1"/>
          </p:nvPr>
        </p:nvSpPr>
        <p:spPr/>
        <p:txBody>
          <a:bodyPr/>
          <a:lstStyle>
            <a:lvl1pPr>
              <a:defRPr sz="2400"/>
            </a:lvl1pPr>
            <a:lvl2pPr>
              <a:defRPr sz="2000"/>
            </a:lvl2pPr>
            <a:lvl3pPr>
              <a:defRPr sz="1800"/>
            </a:lvl3pPr>
          </a:lstStyle>
          <a:p>
            <a:pPr lvl="0"/>
            <a:r>
              <a:rPr lang="nl-NL" dirty="0" smtClean="0"/>
              <a:t>Klik om de modelstijlen te bewerken</a:t>
            </a:r>
          </a:p>
          <a:p>
            <a:pPr lvl="1"/>
            <a:r>
              <a:rPr lang="nl-NL" dirty="0" smtClean="0"/>
              <a:t>Tweede niveau</a:t>
            </a:r>
          </a:p>
          <a:p>
            <a:pPr lvl="2"/>
            <a:r>
              <a:rPr lang="nl-NL" dirty="0" smtClean="0"/>
              <a:t>Derde niveau</a:t>
            </a:r>
          </a:p>
        </p:txBody>
      </p:sp>
      <p:sp>
        <p:nvSpPr>
          <p:cNvPr id="4" name="Tijdelijke aanduiding voor datum 3"/>
          <p:cNvSpPr>
            <a:spLocks noGrp="1"/>
          </p:cNvSpPr>
          <p:nvPr>
            <p:ph type="dt" sz="half" idx="10"/>
          </p:nvPr>
        </p:nvSpPr>
        <p:spPr/>
        <p:txBody>
          <a:bodyPr/>
          <a:lstStyle/>
          <a:p>
            <a:fld id="{FB79FB8C-ADAC-4E22-B537-AC70DB0A1CEA}" type="datetimeFigureOut">
              <a:rPr lang="nl-NL" smtClean="0">
                <a:solidFill>
                  <a:srgbClr val="682E2A">
                    <a:tint val="75000"/>
                  </a:srgbClr>
                </a:solidFill>
              </a:rPr>
              <a:pPr/>
              <a:t>1-6-2016</a:t>
            </a:fld>
            <a:endParaRPr lang="nl-NL">
              <a:solidFill>
                <a:srgbClr val="682E2A">
                  <a:tint val="7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82E2A">
                  <a:tint val="75000"/>
                </a:srgbClr>
              </a:solidFill>
            </a:endParaRPr>
          </a:p>
        </p:txBody>
      </p:sp>
      <p:sp>
        <p:nvSpPr>
          <p:cNvPr id="6" name="Tijdelijke aanduiding voor dianummer 5"/>
          <p:cNvSpPr>
            <a:spLocks noGrp="1"/>
          </p:cNvSpPr>
          <p:nvPr>
            <p:ph type="sldNum" sz="quarter" idx="12"/>
          </p:nvPr>
        </p:nvSpPr>
        <p:spPr/>
        <p:txBody>
          <a:bodyPr/>
          <a:lstStyle/>
          <a:p>
            <a:fld id="{F173734D-F769-45C3-9C6E-2DFA3FC3F4E5}" type="slidenum">
              <a:rPr lang="nl-NL" smtClean="0">
                <a:solidFill>
                  <a:srgbClr val="682E2A">
                    <a:tint val="75000"/>
                  </a:srgbClr>
                </a:solidFill>
              </a:rPr>
              <a:pPr/>
              <a:t>‹nr.›</a:t>
            </a:fld>
            <a:endParaRPr lang="nl-NL">
              <a:solidFill>
                <a:srgbClr val="682E2A">
                  <a:tint val="75000"/>
                </a:srgbClr>
              </a:solidFill>
            </a:endParaRPr>
          </a:p>
        </p:txBody>
      </p:sp>
      <p:pic>
        <p:nvPicPr>
          <p:cNvPr id="8" name="Afbeelding 7" descr="BO 16 SPV ExamineringGÇôPPT nw.jpg"/>
          <p:cNvPicPr>
            <a:picLocks noChangeAspect="1"/>
          </p:cNvPicPr>
          <p:nvPr userDrawn="1"/>
        </p:nvPicPr>
        <p:blipFill>
          <a:blip r:embed="rId3"/>
          <a:stretch>
            <a:fillRect/>
          </a:stretch>
        </p:blipFill>
        <p:spPr>
          <a:xfrm>
            <a:off x="0" y="685"/>
            <a:ext cx="9144000" cy="6856629"/>
          </a:xfrm>
          <a:prstGeom prst="rect">
            <a:avLst/>
          </a:prstGeom>
        </p:spPr>
      </p:pic>
    </p:spTree>
    <p:extLst>
      <p:ext uri="{BB962C8B-B14F-4D97-AF65-F5344CB8AC3E}">
        <p14:creationId xmlns:p14="http://schemas.microsoft.com/office/powerpoint/2010/main" val="3903914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1_Titeldia">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C73861BA-7949-4A1A-A233-65C79F2E8FD5}" type="datetimeFigureOut">
              <a:rPr lang="nl-NL" smtClean="0">
                <a:solidFill>
                  <a:srgbClr val="073E87"/>
                </a:solidFill>
              </a:rPr>
              <a:pPr/>
              <a:t>1-6-2016</a:t>
            </a:fld>
            <a:endParaRPr lang="nl-NL">
              <a:solidFill>
                <a:srgbClr val="073E87"/>
              </a:solidFill>
            </a:endParaRPr>
          </a:p>
        </p:txBody>
      </p:sp>
      <p:sp>
        <p:nvSpPr>
          <p:cNvPr id="5" name="Footer Placeholder 4"/>
          <p:cNvSpPr>
            <a:spLocks noGrp="1"/>
          </p:cNvSpPr>
          <p:nvPr>
            <p:ph type="ftr" sz="quarter" idx="11"/>
          </p:nvPr>
        </p:nvSpPr>
        <p:spPr/>
        <p:txBody>
          <a:bodyPr/>
          <a:lstStyle/>
          <a:p>
            <a:endParaRPr lang="nl-NL">
              <a:solidFill>
                <a:srgbClr val="073E87"/>
              </a:solidFill>
            </a:endParaRPr>
          </a:p>
        </p:txBody>
      </p:sp>
      <p:sp>
        <p:nvSpPr>
          <p:cNvPr id="6" name="Slide Number Placeholder 5"/>
          <p:cNvSpPr>
            <a:spLocks noGrp="1"/>
          </p:cNvSpPr>
          <p:nvPr>
            <p:ph type="sldNum" sz="quarter" idx="12"/>
          </p:nvPr>
        </p:nvSpPr>
        <p:spPr/>
        <p:txBody>
          <a:bodyPr/>
          <a:lstStyle/>
          <a:p>
            <a:fld id="{C2DE8CC3-AADE-4F44-BD95-9EBDE29A0C5F}" type="slidenum">
              <a:rPr lang="nl-NL" smtClean="0">
                <a:solidFill>
                  <a:srgbClr val="073E87"/>
                </a:solidFill>
              </a:rPr>
              <a:pPr/>
              <a:t>‹nr.›</a:t>
            </a:fld>
            <a:endParaRPr lang="nl-NL">
              <a:solidFill>
                <a:srgbClr val="073E87"/>
              </a:solidFill>
            </a:endParaRPr>
          </a:p>
        </p:txBody>
      </p:sp>
    </p:spTree>
    <p:extLst>
      <p:ext uri="{BB962C8B-B14F-4D97-AF65-F5344CB8AC3E}">
        <p14:creationId xmlns:p14="http://schemas.microsoft.com/office/powerpoint/2010/main" val="2787630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3600" b="1"/>
            </a:lvl1pPr>
          </a:lstStyle>
          <a:p>
            <a:r>
              <a:rPr lang="nl-NL" dirty="0" smtClean="0"/>
              <a:t>Klik om het opmaakprofiel te bewerken</a:t>
            </a:r>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solidFill>
                  <a:srgbClr val="682E2A">
                    <a:tint val="75000"/>
                  </a:srgbClr>
                </a:solidFill>
              </a:rPr>
              <a:t>Dag 1</a:t>
            </a:r>
            <a:endParaRPr lang="nl-NL" dirty="0">
              <a:solidFill>
                <a:srgbClr val="682E2A">
                  <a:tint val="75000"/>
                </a:srgbClr>
              </a:solidFill>
            </a:endParaRPr>
          </a:p>
        </p:txBody>
      </p:sp>
    </p:spTree>
    <p:extLst>
      <p:ext uri="{BB962C8B-B14F-4D97-AF65-F5344CB8AC3E}">
        <p14:creationId xmlns:p14="http://schemas.microsoft.com/office/powerpoint/2010/main" val="1364125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Afbeelding 6" descr="BO 16 SPV Examinering ppt2.jpg"/>
          <p:cNvPicPr>
            <a:picLocks noChangeAspect="1"/>
          </p:cNvPicPr>
          <p:nvPr userDrawn="1"/>
        </p:nvPicPr>
        <p:blipFill>
          <a:blip r:embed="rId2"/>
          <a:stretch>
            <a:fillRect/>
          </a:stretch>
        </p:blipFill>
        <p:spPr>
          <a:xfrm>
            <a:off x="0" y="685"/>
            <a:ext cx="9144000" cy="6856629"/>
          </a:xfrm>
          <a:prstGeom prst="rect">
            <a:avLst/>
          </a:prstGeom>
        </p:spPr>
      </p:pic>
      <p:sp>
        <p:nvSpPr>
          <p:cNvPr id="4" name="Tijdelijke aanduiding voor datum 3"/>
          <p:cNvSpPr>
            <a:spLocks noGrp="1"/>
          </p:cNvSpPr>
          <p:nvPr>
            <p:ph type="dt" sz="half" idx="10"/>
          </p:nvPr>
        </p:nvSpPr>
        <p:spPr/>
        <p:txBody>
          <a:bodyPr/>
          <a:lstStyle/>
          <a:p>
            <a:fld id="{8638F0FA-503B-447F-A02E-6BF1D880434F}" type="datetimeFigureOut">
              <a:rPr lang="nl-NL" smtClean="0">
                <a:solidFill>
                  <a:srgbClr val="682E2A">
                    <a:tint val="75000"/>
                  </a:srgbClr>
                </a:solidFill>
              </a:rPr>
              <a:pPr/>
              <a:t>1-6-2016</a:t>
            </a:fld>
            <a:endParaRPr lang="nl-NL">
              <a:solidFill>
                <a:srgbClr val="682E2A">
                  <a:tint val="7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82E2A">
                  <a:tint val="75000"/>
                </a:srgbClr>
              </a:solidFill>
            </a:endParaRPr>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solidFill>
                  <a:srgbClr val="682E2A">
                    <a:tint val="75000"/>
                  </a:srgbClr>
                </a:solidFill>
              </a:rPr>
              <a:pPr/>
              <a:t>‹nr.›</a:t>
            </a:fld>
            <a:endParaRPr lang="nl-NL">
              <a:solidFill>
                <a:srgbClr val="682E2A">
                  <a:tint val="75000"/>
                </a:srgbClr>
              </a:solidFill>
            </a:endParaRPr>
          </a:p>
        </p:txBody>
      </p:sp>
    </p:spTree>
    <p:extLst>
      <p:ext uri="{BB962C8B-B14F-4D97-AF65-F5344CB8AC3E}">
        <p14:creationId xmlns:p14="http://schemas.microsoft.com/office/powerpoint/2010/main" val="3034102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pic>
        <p:nvPicPr>
          <p:cNvPr id="7" name="Afbeelding 6" descr="BO 16 SPV Examinering ppt3.jpg"/>
          <p:cNvPicPr>
            <a:picLocks noChangeAspect="1"/>
          </p:cNvPicPr>
          <p:nvPr userDrawn="1"/>
        </p:nvPicPr>
        <p:blipFill>
          <a:blip r:embed="rId2"/>
          <a:stretch>
            <a:fillRect/>
          </a:stretch>
        </p:blipFill>
        <p:spPr>
          <a:xfrm>
            <a:off x="0" y="685"/>
            <a:ext cx="9144000" cy="6856629"/>
          </a:xfrm>
          <a:prstGeom prst="rect">
            <a:avLst/>
          </a:prstGeom>
        </p:spPr>
      </p:pic>
      <p:sp>
        <p:nvSpPr>
          <p:cNvPr id="2" name="Titel 1"/>
          <p:cNvSpPr>
            <a:spLocks noGrp="1"/>
          </p:cNvSpPr>
          <p:nvPr>
            <p:ph type="title"/>
          </p:nvPr>
        </p:nvSpPr>
        <p:spPr/>
        <p:txBody>
          <a:bodyPr>
            <a:normAutofit/>
          </a:bodyPr>
          <a:lstStyle>
            <a:lvl1pPr>
              <a:defRPr sz="3000" b="1"/>
            </a:lvl1pPr>
          </a:lstStyle>
          <a:p>
            <a:r>
              <a:rPr lang="nl-NL" dirty="0" smtClean="0"/>
              <a:t>Klik om de stijl te bewerken</a:t>
            </a:r>
            <a:endParaRPr lang="nl-NL" dirty="0"/>
          </a:p>
        </p:txBody>
      </p:sp>
      <p:sp>
        <p:nvSpPr>
          <p:cNvPr id="3" name="Tijdelijke aanduiding voor inhoud 2"/>
          <p:cNvSpPr>
            <a:spLocks noGrp="1"/>
          </p:cNvSpPr>
          <p:nvPr>
            <p:ph idx="1"/>
          </p:nvPr>
        </p:nvSpPr>
        <p:spPr/>
        <p:txBody>
          <a:bodyPr/>
          <a:lstStyle>
            <a:lvl1pPr>
              <a:defRPr sz="2400"/>
            </a:lvl1pPr>
            <a:lvl2pPr>
              <a:defRPr sz="2000"/>
            </a:lvl2pPr>
            <a:lvl3pPr>
              <a:defRPr sz="1800"/>
            </a:lvl3pPr>
          </a:lstStyle>
          <a:p>
            <a:pPr lvl="0"/>
            <a:r>
              <a:rPr lang="nl-NL" dirty="0" smtClean="0"/>
              <a:t>Klik om de modelstijlen te bewerken</a:t>
            </a:r>
          </a:p>
          <a:p>
            <a:pPr lvl="1"/>
            <a:r>
              <a:rPr lang="nl-NL" dirty="0" smtClean="0"/>
              <a:t>Tweede niveau</a:t>
            </a:r>
          </a:p>
          <a:p>
            <a:pPr lvl="2"/>
            <a:r>
              <a:rPr lang="nl-NL" dirty="0" smtClean="0"/>
              <a:t>Derde niveau</a:t>
            </a:r>
          </a:p>
        </p:txBody>
      </p:sp>
      <p:sp>
        <p:nvSpPr>
          <p:cNvPr id="4" name="Tijdelijke aanduiding voor datum 3"/>
          <p:cNvSpPr>
            <a:spLocks noGrp="1"/>
          </p:cNvSpPr>
          <p:nvPr>
            <p:ph type="dt" sz="half" idx="10"/>
          </p:nvPr>
        </p:nvSpPr>
        <p:spPr/>
        <p:txBody>
          <a:bodyPr/>
          <a:lstStyle/>
          <a:p>
            <a:fld id="{FB79FB8C-ADAC-4E22-B537-AC70DB0A1CEA}" type="datetimeFigureOut">
              <a:rPr lang="nl-NL" smtClean="0">
                <a:solidFill>
                  <a:srgbClr val="682E2A">
                    <a:tint val="75000"/>
                  </a:srgbClr>
                </a:solidFill>
              </a:rPr>
              <a:pPr/>
              <a:t>1-6-2016</a:t>
            </a:fld>
            <a:endParaRPr lang="nl-NL">
              <a:solidFill>
                <a:srgbClr val="682E2A">
                  <a:tint val="7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82E2A">
                  <a:tint val="75000"/>
                </a:srgbClr>
              </a:solidFill>
            </a:endParaRPr>
          </a:p>
        </p:txBody>
      </p:sp>
      <p:sp>
        <p:nvSpPr>
          <p:cNvPr id="6" name="Tijdelijke aanduiding voor dianummer 5"/>
          <p:cNvSpPr>
            <a:spLocks noGrp="1"/>
          </p:cNvSpPr>
          <p:nvPr>
            <p:ph type="sldNum" sz="quarter" idx="12"/>
          </p:nvPr>
        </p:nvSpPr>
        <p:spPr/>
        <p:txBody>
          <a:bodyPr/>
          <a:lstStyle/>
          <a:p>
            <a:fld id="{F173734D-F769-45C3-9C6E-2DFA3FC3F4E5}" type="slidenum">
              <a:rPr lang="nl-NL" smtClean="0">
                <a:solidFill>
                  <a:srgbClr val="682E2A">
                    <a:tint val="75000"/>
                  </a:srgbClr>
                </a:solidFill>
              </a:rPr>
              <a:pPr/>
              <a:t>‹nr.›</a:t>
            </a:fld>
            <a:endParaRPr lang="nl-NL">
              <a:solidFill>
                <a:srgbClr val="682E2A">
                  <a:tint val="75000"/>
                </a:srgbClr>
              </a:solidFill>
            </a:endParaRPr>
          </a:p>
        </p:txBody>
      </p:sp>
      <p:pic>
        <p:nvPicPr>
          <p:cNvPr id="8" name="Afbeelding 7" descr="BO 16 SPV ExamineringGÇôPPT nw.jpg"/>
          <p:cNvPicPr>
            <a:picLocks noChangeAspect="1"/>
          </p:cNvPicPr>
          <p:nvPr userDrawn="1"/>
        </p:nvPicPr>
        <p:blipFill>
          <a:blip r:embed="rId3"/>
          <a:stretch>
            <a:fillRect/>
          </a:stretch>
        </p:blipFill>
        <p:spPr>
          <a:xfrm>
            <a:off x="0" y="685"/>
            <a:ext cx="9144000" cy="6856629"/>
          </a:xfrm>
          <a:prstGeom prst="rect">
            <a:avLst/>
          </a:prstGeom>
        </p:spPr>
      </p:pic>
    </p:spTree>
    <p:extLst>
      <p:ext uri="{BB962C8B-B14F-4D97-AF65-F5344CB8AC3E}">
        <p14:creationId xmlns:p14="http://schemas.microsoft.com/office/powerpoint/2010/main" val="825535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1_Titeldia">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C73861BA-7949-4A1A-A233-65C79F2E8FD5}" type="datetimeFigureOut">
              <a:rPr lang="nl-NL" smtClean="0">
                <a:solidFill>
                  <a:srgbClr val="073E87"/>
                </a:solidFill>
              </a:rPr>
              <a:pPr/>
              <a:t>1-6-2016</a:t>
            </a:fld>
            <a:endParaRPr lang="nl-NL">
              <a:solidFill>
                <a:srgbClr val="073E87"/>
              </a:solidFill>
            </a:endParaRPr>
          </a:p>
        </p:txBody>
      </p:sp>
      <p:sp>
        <p:nvSpPr>
          <p:cNvPr id="5" name="Footer Placeholder 4"/>
          <p:cNvSpPr>
            <a:spLocks noGrp="1"/>
          </p:cNvSpPr>
          <p:nvPr>
            <p:ph type="ftr" sz="quarter" idx="11"/>
          </p:nvPr>
        </p:nvSpPr>
        <p:spPr/>
        <p:txBody>
          <a:bodyPr/>
          <a:lstStyle/>
          <a:p>
            <a:endParaRPr lang="nl-NL">
              <a:solidFill>
                <a:srgbClr val="073E87"/>
              </a:solidFill>
            </a:endParaRPr>
          </a:p>
        </p:txBody>
      </p:sp>
      <p:sp>
        <p:nvSpPr>
          <p:cNvPr id="6" name="Slide Number Placeholder 5"/>
          <p:cNvSpPr>
            <a:spLocks noGrp="1"/>
          </p:cNvSpPr>
          <p:nvPr>
            <p:ph type="sldNum" sz="quarter" idx="12"/>
          </p:nvPr>
        </p:nvSpPr>
        <p:spPr/>
        <p:txBody>
          <a:bodyPr/>
          <a:lstStyle/>
          <a:p>
            <a:fld id="{C2DE8CC3-AADE-4F44-BD95-9EBDE29A0C5F}" type="slidenum">
              <a:rPr lang="nl-NL" smtClean="0">
                <a:solidFill>
                  <a:srgbClr val="073E87"/>
                </a:solidFill>
              </a:rPr>
              <a:pPr/>
              <a:t>‹nr.›</a:t>
            </a:fld>
            <a:endParaRPr lang="nl-NL">
              <a:solidFill>
                <a:srgbClr val="073E87"/>
              </a:solidFill>
            </a:endParaRPr>
          </a:p>
        </p:txBody>
      </p:sp>
    </p:spTree>
    <p:extLst>
      <p:ext uri="{BB962C8B-B14F-4D97-AF65-F5344CB8AC3E}">
        <p14:creationId xmlns:p14="http://schemas.microsoft.com/office/powerpoint/2010/main" val="53910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09803BF-A17C-4846-9E8E-9066EF5C02B5}" type="datetimeFigureOut">
              <a:rPr lang="nl-NL" smtClean="0"/>
              <a:t>1-6-2016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844539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09803BF-A17C-4846-9E8E-9066EF5C02B5}" type="datetimeFigureOut">
              <a:rPr lang="nl-NL" smtClean="0"/>
              <a:t>1-6-2016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59923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C09803BF-A17C-4846-9E8E-9066EF5C02B5}" type="datetimeFigureOut">
              <a:rPr lang="nl-NL" smtClean="0"/>
              <a:t>1-6-2016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44505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09803BF-A17C-4846-9E8E-9066EF5C02B5}" type="datetimeFigureOut">
              <a:rPr lang="nl-NL" smtClean="0"/>
              <a:t>1-6-2016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62158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C09803BF-A17C-4846-9E8E-9066EF5C02B5}" type="datetimeFigureOut">
              <a:rPr lang="nl-NL" smtClean="0"/>
              <a:t>1-6-2016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00890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09803BF-A17C-4846-9E8E-9066EF5C02B5}" type="datetimeFigureOut">
              <a:rPr lang="nl-NL" smtClean="0"/>
              <a:t>1-6-2016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11612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09803BF-A17C-4846-9E8E-9066EF5C02B5}" type="datetimeFigureOut">
              <a:rPr lang="nl-NL" smtClean="0"/>
              <a:t>1-6-2016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66460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09803BF-A17C-4846-9E8E-9066EF5C02B5}" type="datetimeFigureOut">
              <a:rPr lang="nl-NL" smtClean="0"/>
              <a:t>1-6-2016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96899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5.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4.jpe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803BF-A17C-4846-9E8E-9066EF5C02B5}" type="datetimeFigureOut">
              <a:rPr lang="nl-NL" smtClean="0"/>
              <a:t>1-6-2016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CCCC9-B970-6D4A-A7A8-4C900A203D51}" type="slidenum">
              <a:rPr lang="nl-NL" smtClean="0"/>
              <a:t>‹nr.›</a:t>
            </a:fld>
            <a:endParaRPr lang="nl-NL"/>
          </a:p>
        </p:txBody>
      </p:sp>
      <p:sp>
        <p:nvSpPr>
          <p:cNvPr id="8" name="Rechthoek 7"/>
          <p:cNvSpPr/>
          <p:nvPr/>
        </p:nvSpPr>
        <p:spPr>
          <a:xfrm>
            <a:off x="0" y="6126163"/>
            <a:ext cx="9144000" cy="731837"/>
          </a:xfrm>
          <a:prstGeom prst="rect">
            <a:avLst/>
          </a:prstGeom>
          <a:solidFill>
            <a:srgbClr val="CC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noFill/>
              </a:ln>
            </a:endParaRPr>
          </a:p>
        </p:txBody>
      </p:sp>
      <p:pic>
        <p:nvPicPr>
          <p:cNvPr id="10" name="Afbeelding 9" descr="SLO.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26136" y="6270356"/>
            <a:ext cx="557803" cy="359676"/>
          </a:xfrm>
          <a:prstGeom prst="rect">
            <a:avLst/>
          </a:prstGeom>
        </p:spPr>
      </p:pic>
    </p:spTree>
    <p:extLst>
      <p:ext uri="{BB962C8B-B14F-4D97-AF65-F5344CB8AC3E}">
        <p14:creationId xmlns:p14="http://schemas.microsoft.com/office/powerpoint/2010/main" val="2549356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het opmaakprofiel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638F0FA-503B-447F-A02E-6BF1D880434F}" type="datetimeFigureOut">
              <a:rPr lang="nl-NL" smtClean="0">
                <a:solidFill>
                  <a:srgbClr val="682E2A">
                    <a:tint val="75000"/>
                  </a:srgbClr>
                </a:solidFill>
              </a:rPr>
              <a:pPr defTabSz="914400"/>
              <a:t>1-6-2016</a:t>
            </a:fld>
            <a:endParaRPr lang="nl-NL">
              <a:solidFill>
                <a:srgbClr val="682E2A">
                  <a:tint val="75000"/>
                </a:srgb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nl-NL">
              <a:solidFill>
                <a:srgbClr val="682E2A">
                  <a:tint val="75000"/>
                </a:srgb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3EE7185-A582-4542-8FF0-969B3F80C0A5}" type="slidenum">
              <a:rPr lang="nl-NL" smtClean="0">
                <a:solidFill>
                  <a:srgbClr val="682E2A">
                    <a:tint val="75000"/>
                  </a:srgbClr>
                </a:solidFill>
              </a:rPr>
              <a:pPr defTabSz="914400"/>
              <a:t>‹nr.›</a:t>
            </a:fld>
            <a:endParaRPr lang="nl-NL">
              <a:solidFill>
                <a:srgbClr val="682E2A">
                  <a:tint val="75000"/>
                </a:srgbClr>
              </a:solidFill>
            </a:endParaRPr>
          </a:p>
        </p:txBody>
      </p:sp>
      <p:pic>
        <p:nvPicPr>
          <p:cNvPr id="7" name="Afbeelding 6" descr="BO 16 SPV Examinering ppt.jpg"/>
          <p:cNvPicPr>
            <a:picLocks noChangeAspect="1"/>
          </p:cNvPicPr>
          <p:nvPr userDrawn="1"/>
        </p:nvPicPr>
        <p:blipFill>
          <a:blip r:embed="rId7"/>
          <a:stretch>
            <a:fillRect/>
          </a:stretch>
        </p:blipFill>
        <p:spPr>
          <a:xfrm>
            <a:off x="0" y="685"/>
            <a:ext cx="9144000" cy="6856629"/>
          </a:xfrm>
          <a:prstGeom prst="rect">
            <a:avLst/>
          </a:prstGeom>
        </p:spPr>
      </p:pic>
    </p:spTree>
    <p:extLst>
      <p:ext uri="{BB962C8B-B14F-4D97-AF65-F5344CB8AC3E}">
        <p14:creationId xmlns:p14="http://schemas.microsoft.com/office/powerpoint/2010/main" val="7584412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het opmaakprofiel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638F0FA-503B-447F-A02E-6BF1D880434F}" type="datetimeFigureOut">
              <a:rPr lang="nl-NL" smtClean="0">
                <a:solidFill>
                  <a:srgbClr val="682E2A">
                    <a:tint val="75000"/>
                  </a:srgbClr>
                </a:solidFill>
              </a:rPr>
              <a:pPr defTabSz="914400"/>
              <a:t>1-6-2016</a:t>
            </a:fld>
            <a:endParaRPr lang="nl-NL">
              <a:solidFill>
                <a:srgbClr val="682E2A">
                  <a:tint val="75000"/>
                </a:srgb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nl-NL">
              <a:solidFill>
                <a:srgbClr val="682E2A">
                  <a:tint val="75000"/>
                </a:srgb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3EE7185-A582-4542-8FF0-969B3F80C0A5}" type="slidenum">
              <a:rPr lang="nl-NL" smtClean="0">
                <a:solidFill>
                  <a:srgbClr val="682E2A">
                    <a:tint val="75000"/>
                  </a:srgbClr>
                </a:solidFill>
              </a:rPr>
              <a:pPr defTabSz="914400"/>
              <a:t>‹nr.›</a:t>
            </a:fld>
            <a:endParaRPr lang="nl-NL">
              <a:solidFill>
                <a:srgbClr val="682E2A">
                  <a:tint val="75000"/>
                </a:srgbClr>
              </a:solidFill>
            </a:endParaRPr>
          </a:p>
        </p:txBody>
      </p:sp>
      <p:pic>
        <p:nvPicPr>
          <p:cNvPr id="7" name="Afbeelding 6" descr="BO 16 SPV Examinering ppt.jpg"/>
          <p:cNvPicPr>
            <a:picLocks noChangeAspect="1"/>
          </p:cNvPicPr>
          <p:nvPr userDrawn="1"/>
        </p:nvPicPr>
        <p:blipFill>
          <a:blip r:embed="rId7"/>
          <a:stretch>
            <a:fillRect/>
          </a:stretch>
        </p:blipFill>
        <p:spPr>
          <a:xfrm>
            <a:off x="0" y="685"/>
            <a:ext cx="9144000" cy="6856629"/>
          </a:xfrm>
          <a:prstGeom prst="rect">
            <a:avLst/>
          </a:prstGeom>
        </p:spPr>
      </p:pic>
    </p:spTree>
    <p:extLst>
      <p:ext uri="{BB962C8B-B14F-4D97-AF65-F5344CB8AC3E}">
        <p14:creationId xmlns:p14="http://schemas.microsoft.com/office/powerpoint/2010/main" val="258053579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Voorbeeld%20PTA%20meubelmaken%20uit%20leergang%20SE.doc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latformsvmbo.nl/" TargetMode="External"/><Relationship Id="rId2" Type="http://schemas.openxmlformats.org/officeDocument/2006/relationships/hyperlink" Target="http://www.bijscholingvmbo.nl/"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6MZGVT0wxHY"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vernieuwingvmbo.nl/"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p:txBody>
          <a:bodyPr>
            <a:normAutofit fontScale="85000" lnSpcReduction="10000"/>
          </a:bodyPr>
          <a:lstStyle/>
          <a:p>
            <a:r>
              <a:rPr lang="nl-NL" dirty="0"/>
              <a:t>PTA nieuwe beroepsgerichte programma’s vmbo</a:t>
            </a:r>
          </a:p>
          <a:p>
            <a:r>
              <a:rPr lang="nl-NL" dirty="0" smtClean="0"/>
              <a:t>Landelijke docenten dag BWI </a:t>
            </a:r>
          </a:p>
          <a:p>
            <a:r>
              <a:rPr lang="nl-NL" dirty="0" smtClean="0"/>
              <a:t>1 juni 2016 Jan van Hilten</a:t>
            </a:r>
            <a:endParaRPr lang="nl-NL" dirty="0"/>
          </a:p>
        </p:txBody>
      </p:sp>
      <p:sp>
        <p:nvSpPr>
          <p:cNvPr id="6" name="Subtitel 2"/>
          <p:cNvSpPr txBox="1">
            <a:spLocks/>
          </p:cNvSpPr>
          <p:nvPr/>
        </p:nvSpPr>
        <p:spPr>
          <a:xfrm>
            <a:off x="2617787" y="1724024"/>
            <a:ext cx="6356880" cy="1958975"/>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400" b="1" i="0" kern="1200">
                <a:solidFill>
                  <a:schemeClr val="bg1">
                    <a:lumMod val="65000"/>
                  </a:schemeClr>
                </a:solidFill>
                <a:effectLst/>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sz="3600" dirty="0" smtClean="0">
                <a:solidFill>
                  <a:schemeClr val="tx1"/>
                </a:solidFill>
              </a:rPr>
              <a:t>Het Programma van Toetsing en Afsluiting (PTA)</a:t>
            </a:r>
            <a:endParaRPr lang="nl-NL" sz="3600" dirty="0">
              <a:solidFill>
                <a:schemeClr val="tx1"/>
              </a:solidFill>
            </a:endParaRPr>
          </a:p>
        </p:txBody>
      </p:sp>
    </p:spTree>
    <p:extLst>
      <p:ext uri="{BB962C8B-B14F-4D97-AF65-F5344CB8AC3E}">
        <p14:creationId xmlns:p14="http://schemas.microsoft.com/office/powerpoint/2010/main" val="1022766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 welke periode geldt het PTA?</a:t>
            </a:r>
            <a:endParaRPr lang="nl-NL" dirty="0"/>
          </a:p>
        </p:txBody>
      </p:sp>
      <p:sp>
        <p:nvSpPr>
          <p:cNvPr id="3" name="Tijdelijke aanduiding voor inhoud 2"/>
          <p:cNvSpPr>
            <a:spLocks noGrp="1"/>
          </p:cNvSpPr>
          <p:nvPr>
            <p:ph idx="1"/>
          </p:nvPr>
        </p:nvSpPr>
        <p:spPr/>
        <p:txBody>
          <a:bodyPr>
            <a:normAutofit fontScale="92500"/>
          </a:bodyPr>
          <a:lstStyle/>
          <a:p>
            <a:r>
              <a:rPr lang="nl-NL" dirty="0"/>
              <a:t>Het PTA heeft betrekking op de periode waarin leerlingen schoolexamen doen</a:t>
            </a:r>
            <a:r>
              <a:rPr lang="nl-NL" dirty="0" smtClean="0"/>
              <a:t>. </a:t>
            </a:r>
          </a:p>
          <a:p>
            <a:r>
              <a:rPr lang="nl-NL" dirty="0"/>
              <a:t>Deze periode kan twee (</a:t>
            </a:r>
            <a:r>
              <a:rPr lang="nl-NL" dirty="0" smtClean="0"/>
              <a:t>of meer</a:t>
            </a:r>
            <a:r>
              <a:rPr lang="nl-NL" dirty="0"/>
              <a:t>) schooljaren </a:t>
            </a:r>
            <a:r>
              <a:rPr lang="nl-NL" dirty="0" smtClean="0"/>
              <a:t>omvatten</a:t>
            </a:r>
          </a:p>
          <a:p>
            <a:r>
              <a:rPr lang="nl-NL" dirty="0"/>
              <a:t>maar zich ook beperken tot één schooljaar (bijv. alleen het vierde leerjaar, als </a:t>
            </a:r>
            <a:r>
              <a:rPr lang="nl-NL" dirty="0" smtClean="0"/>
              <a:t>de schoolexamens </a:t>
            </a:r>
            <a:r>
              <a:rPr lang="nl-NL" dirty="0"/>
              <a:t>alleen in dat jaar afgenomen worden</a:t>
            </a:r>
            <a:r>
              <a:rPr lang="nl-NL" dirty="0" smtClean="0"/>
              <a:t>).</a:t>
            </a:r>
          </a:p>
          <a:p>
            <a:r>
              <a:rPr lang="nl-NL" dirty="0" smtClean="0"/>
              <a:t>In deze periode mag het PTA niet gewijzigd worden</a:t>
            </a:r>
            <a:endParaRPr lang="nl-NL" dirty="0"/>
          </a:p>
        </p:txBody>
      </p:sp>
    </p:spTree>
    <p:extLst>
      <p:ext uri="{BB962C8B-B14F-4D97-AF65-F5344CB8AC3E}">
        <p14:creationId xmlns:p14="http://schemas.microsoft.com/office/powerpoint/2010/main" val="831722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Wat staat er in het PTA?</a:t>
            </a:r>
            <a:br>
              <a:rPr lang="nl-NL" dirty="0" smtClean="0"/>
            </a:br>
            <a:r>
              <a:rPr lang="nl-NL" sz="1800" dirty="0" smtClean="0"/>
              <a:t>Bron: wet op het voortgezet onderwijs</a:t>
            </a:r>
            <a:endParaRPr lang="nl-NL" sz="1800" dirty="0"/>
          </a:p>
        </p:txBody>
      </p:sp>
      <p:sp>
        <p:nvSpPr>
          <p:cNvPr id="3" name="Tijdelijke aanduiding voor inhoud 2"/>
          <p:cNvSpPr>
            <a:spLocks noGrp="1"/>
          </p:cNvSpPr>
          <p:nvPr>
            <p:ph idx="1"/>
          </p:nvPr>
        </p:nvSpPr>
        <p:spPr/>
        <p:txBody>
          <a:bodyPr>
            <a:normAutofit fontScale="92500" lnSpcReduction="20000"/>
          </a:bodyPr>
          <a:lstStyle/>
          <a:p>
            <a:r>
              <a:rPr lang="nl-NL" dirty="0"/>
              <a:t>welke </a:t>
            </a:r>
            <a:r>
              <a:rPr lang="nl-NL" b="1" dirty="0"/>
              <a:t>onderdelen van het examenprogramma </a:t>
            </a:r>
            <a:r>
              <a:rPr lang="nl-NL" dirty="0"/>
              <a:t>in het schoolexamen worden </a:t>
            </a:r>
            <a:r>
              <a:rPr lang="nl-NL" dirty="0" smtClean="0"/>
              <a:t>getoetst</a:t>
            </a:r>
            <a:endParaRPr lang="nl-NL" dirty="0"/>
          </a:p>
          <a:p>
            <a:r>
              <a:rPr lang="nl-NL" dirty="0" smtClean="0"/>
              <a:t>de </a:t>
            </a:r>
            <a:r>
              <a:rPr lang="nl-NL" b="1" dirty="0"/>
              <a:t>inhoud</a:t>
            </a:r>
            <a:r>
              <a:rPr lang="nl-NL" dirty="0"/>
              <a:t> van de onderdelen van het </a:t>
            </a:r>
            <a:r>
              <a:rPr lang="nl-NL" dirty="0" smtClean="0"/>
              <a:t>schoolexamen</a:t>
            </a:r>
            <a:endParaRPr lang="nl-NL" dirty="0"/>
          </a:p>
          <a:p>
            <a:r>
              <a:rPr lang="nl-NL" dirty="0" smtClean="0"/>
              <a:t>de </a:t>
            </a:r>
            <a:r>
              <a:rPr lang="nl-NL" b="1" dirty="0"/>
              <a:t>wijze</a:t>
            </a:r>
            <a:r>
              <a:rPr lang="nl-NL" dirty="0"/>
              <a:t> waarop en de </a:t>
            </a:r>
            <a:r>
              <a:rPr lang="nl-NL" b="1" dirty="0"/>
              <a:t>tijdvakken</a:t>
            </a:r>
            <a:r>
              <a:rPr lang="nl-NL" dirty="0"/>
              <a:t> waarbinnen de toetsen van het schoolexamen plaatsvinden, </a:t>
            </a:r>
            <a:r>
              <a:rPr lang="nl-NL" dirty="0" smtClean="0"/>
              <a:t>de herkansing </a:t>
            </a:r>
            <a:r>
              <a:rPr lang="nl-NL" dirty="0"/>
              <a:t>daaronder mede </a:t>
            </a:r>
            <a:r>
              <a:rPr lang="nl-NL" dirty="0" smtClean="0"/>
              <a:t>begrepen</a:t>
            </a:r>
            <a:endParaRPr lang="nl-NL" dirty="0"/>
          </a:p>
          <a:p>
            <a:r>
              <a:rPr lang="nl-NL" dirty="0" smtClean="0"/>
              <a:t>de </a:t>
            </a:r>
            <a:r>
              <a:rPr lang="nl-NL" dirty="0"/>
              <a:t>wijze van </a:t>
            </a:r>
            <a:r>
              <a:rPr lang="nl-NL" b="1" dirty="0"/>
              <a:t>herkansing</a:t>
            </a:r>
            <a:r>
              <a:rPr lang="nl-NL" dirty="0"/>
              <a:t> van het </a:t>
            </a:r>
            <a:r>
              <a:rPr lang="nl-NL" dirty="0" smtClean="0"/>
              <a:t>schoolexamen</a:t>
            </a:r>
            <a:endParaRPr lang="nl-NL" dirty="0"/>
          </a:p>
          <a:p>
            <a:r>
              <a:rPr lang="nl-NL" dirty="0" smtClean="0"/>
              <a:t>de </a:t>
            </a:r>
            <a:r>
              <a:rPr lang="nl-NL" b="1" dirty="0"/>
              <a:t>regels</a:t>
            </a:r>
            <a:r>
              <a:rPr lang="nl-NL" dirty="0"/>
              <a:t> voor de wijze waarop het </a:t>
            </a:r>
            <a:r>
              <a:rPr lang="nl-NL" b="1" dirty="0"/>
              <a:t>cijfer </a:t>
            </a:r>
            <a:r>
              <a:rPr lang="nl-NL" dirty="0"/>
              <a:t>voor het schoolexamen voor een kandidaat tot stand komt.</a:t>
            </a:r>
          </a:p>
        </p:txBody>
      </p:sp>
    </p:spTree>
    <p:extLst>
      <p:ext uri="{BB962C8B-B14F-4D97-AF65-F5344CB8AC3E}">
        <p14:creationId xmlns:p14="http://schemas.microsoft.com/office/powerpoint/2010/main" val="2907921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Format voor het PTA: Wat staat er minimaal in?</a:t>
            </a:r>
            <a:endParaRPr lang="nl-NL" dirty="0"/>
          </a:p>
        </p:txBody>
      </p:sp>
      <p:sp>
        <p:nvSpPr>
          <p:cNvPr id="3" name="Tekstvak 2"/>
          <p:cNvSpPr txBox="1"/>
          <p:nvPr/>
        </p:nvSpPr>
        <p:spPr>
          <a:xfrm>
            <a:off x="395536" y="1556137"/>
            <a:ext cx="8352928" cy="646331"/>
          </a:xfrm>
          <a:prstGeom prst="rect">
            <a:avLst/>
          </a:prstGeom>
          <a:noFill/>
        </p:spPr>
        <p:txBody>
          <a:bodyPr wrap="square" rtlCol="0">
            <a:spAutoFit/>
          </a:bodyPr>
          <a:lstStyle/>
          <a:p>
            <a:pPr defTabSz="914400"/>
            <a:r>
              <a:rPr lang="nl-NL" dirty="0" smtClean="0">
                <a:solidFill>
                  <a:srgbClr val="682E2A"/>
                </a:solidFill>
              </a:rPr>
              <a:t>Dit PTA geldt voor keuzevak: ............................ </a:t>
            </a:r>
          </a:p>
          <a:p>
            <a:pPr defTabSz="914400"/>
            <a:r>
              <a:rPr lang="nl-NL" dirty="0" smtClean="0">
                <a:solidFill>
                  <a:srgbClr val="682E2A"/>
                </a:solidFill>
              </a:rPr>
              <a:t>In de ....................leerweg</a:t>
            </a:r>
            <a:endParaRPr lang="nl-NL" dirty="0">
              <a:solidFill>
                <a:srgbClr val="682E2A"/>
              </a:solidFill>
            </a:endParaRPr>
          </a:p>
        </p:txBody>
      </p:sp>
      <p:graphicFrame>
        <p:nvGraphicFramePr>
          <p:cNvPr id="5" name="Tijdelijke aanduiding voor inhoud 4"/>
          <p:cNvGraphicFramePr>
            <a:graphicFrameLocks noGrp="1"/>
          </p:cNvGraphicFramePr>
          <p:nvPr>
            <p:ph idx="1"/>
            <p:extLst/>
          </p:nvPr>
        </p:nvGraphicFramePr>
        <p:xfrm>
          <a:off x="457200" y="2636912"/>
          <a:ext cx="8229599" cy="3220827"/>
        </p:xfrm>
        <a:graphic>
          <a:graphicData uri="http://schemas.openxmlformats.org/drawingml/2006/table">
            <a:tbl>
              <a:tblPr firstRow="1" firstCol="1" bandRow="1"/>
              <a:tblGrid>
                <a:gridCol w="753431"/>
                <a:gridCol w="1821521"/>
                <a:gridCol w="2208846"/>
                <a:gridCol w="1325308"/>
                <a:gridCol w="1236954"/>
                <a:gridCol w="883539"/>
              </a:tblGrid>
              <a:tr h="360040">
                <a:tc gridSpan="6">
                  <a:txBody>
                    <a:bodyPr/>
                    <a:lstStyle/>
                    <a:p>
                      <a:pPr algn="ctr">
                        <a:lnSpc>
                          <a:spcPct val="115000"/>
                        </a:lnSpc>
                        <a:spcAft>
                          <a:spcPts val="0"/>
                        </a:spcAft>
                      </a:pPr>
                      <a:r>
                        <a:rPr lang="nl-NL" sz="2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Naam </a:t>
                      </a:r>
                      <a:r>
                        <a:rPr lang="nl-NL" sz="2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keuzevak: </a:t>
                      </a:r>
                      <a:r>
                        <a:rPr lang="nl-NL" sz="2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r>
                        <a:rPr lang="nl-NL" sz="2400" baseline="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nl-NL" sz="24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Leerweg</a:t>
                      </a:r>
                      <a:r>
                        <a:rPr lang="nl-NL" sz="2400" baseline="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r h="688163">
                <a:tc>
                  <a:txBody>
                    <a:bodyPr/>
                    <a:lstStyle/>
                    <a:p>
                      <a:pPr algn="ctr">
                        <a:lnSpc>
                          <a:spcPct val="115000"/>
                        </a:lnSpc>
                        <a:spcAft>
                          <a:spcPts val="0"/>
                        </a:spcAft>
                      </a:pPr>
                      <a:r>
                        <a:rPr lang="nl-NL" sz="1400" b="1" i="1" dirty="0">
                          <a:effectLst/>
                          <a:latin typeface="Calibri" panose="020F0502020204030204" pitchFamily="34" charset="0"/>
                          <a:ea typeface="Calibri" panose="020F0502020204030204" pitchFamily="34" charset="0"/>
                          <a:cs typeface="Times New Roman" panose="02020603050405020304" pitchFamily="18" charset="0"/>
                        </a:rPr>
                        <a:t>Periode</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a:lnSpc>
                          <a:spcPct val="115000"/>
                        </a:lnSpc>
                        <a:spcAft>
                          <a:spcPts val="0"/>
                        </a:spcAft>
                      </a:pPr>
                      <a:r>
                        <a:rPr lang="nl-NL" sz="1400" b="1" i="1" dirty="0" smtClean="0">
                          <a:effectLst/>
                          <a:latin typeface="Calibri" panose="020F0502020204030204" pitchFamily="34" charset="0"/>
                          <a:ea typeface="Calibri" panose="020F0502020204030204" pitchFamily="34" charset="0"/>
                          <a:cs typeface="Times New Roman" panose="02020603050405020304" pitchFamily="18" charset="0"/>
                        </a:rPr>
                        <a:t>Eindtermen: </a:t>
                      </a:r>
                    </a:p>
                    <a:p>
                      <a:pPr algn="ctr">
                        <a:lnSpc>
                          <a:spcPct val="115000"/>
                        </a:lnSpc>
                        <a:spcAft>
                          <a:spcPts val="0"/>
                        </a:spcAft>
                      </a:pPr>
                      <a:r>
                        <a:rPr lang="nl-NL" sz="1400" i="1" dirty="0" smtClean="0">
                          <a:effectLst/>
                          <a:latin typeface="Calibri" panose="020F0502020204030204" pitchFamily="34" charset="0"/>
                          <a:ea typeface="Calibri" panose="020F0502020204030204" pitchFamily="34" charset="0"/>
                          <a:cs typeface="Times New Roman" panose="02020603050405020304" pitchFamily="18" charset="0"/>
                        </a:rPr>
                        <a:t>wat </a:t>
                      </a:r>
                      <a:r>
                        <a:rPr lang="nl-NL" sz="1400" i="1" dirty="0">
                          <a:effectLst/>
                          <a:latin typeface="Calibri" panose="020F0502020204030204" pitchFamily="34" charset="0"/>
                          <a:ea typeface="Calibri" panose="020F0502020204030204" pitchFamily="34" charset="0"/>
                          <a:cs typeface="Times New Roman" panose="02020603050405020304" pitchFamily="18" charset="0"/>
                        </a:rPr>
                        <a:t>moet je kennen en kunnen?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a:lnSpc>
                          <a:spcPct val="115000"/>
                        </a:lnSpc>
                        <a:spcAft>
                          <a:spcPts val="0"/>
                        </a:spcAft>
                      </a:pPr>
                      <a:r>
                        <a:rPr lang="nl-NL" sz="1400" b="1" i="1" dirty="0">
                          <a:effectLst/>
                          <a:latin typeface="Calibri" panose="020F0502020204030204" pitchFamily="34" charset="0"/>
                          <a:ea typeface="Calibri" panose="020F0502020204030204" pitchFamily="34" charset="0"/>
                          <a:cs typeface="Times New Roman" panose="02020603050405020304" pitchFamily="18" charset="0"/>
                        </a:rPr>
                        <a:t>Inhoud onderwijsprogramma; </a:t>
                      </a:r>
                      <a:endParaRPr lang="nl-NL" sz="1400" b="1" i="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400" i="1" dirty="0" smtClean="0">
                          <a:effectLst/>
                          <a:latin typeface="Calibri" panose="020F0502020204030204" pitchFamily="34" charset="0"/>
                          <a:ea typeface="Calibri" panose="020F0502020204030204" pitchFamily="34" charset="0"/>
                          <a:cs typeface="Times New Roman" panose="02020603050405020304" pitchFamily="18" charset="0"/>
                        </a:rPr>
                        <a:t>wat </a:t>
                      </a:r>
                      <a:r>
                        <a:rPr lang="nl-NL" sz="1400" i="1" dirty="0">
                          <a:effectLst/>
                          <a:latin typeface="Calibri" panose="020F0502020204030204" pitchFamily="34" charset="0"/>
                          <a:ea typeface="Calibri" panose="020F0502020204030204" pitchFamily="34" charset="0"/>
                          <a:cs typeface="Times New Roman" panose="02020603050405020304" pitchFamily="18" charset="0"/>
                        </a:rPr>
                        <a:t>ga je hiervoor doen?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a:lnSpc>
                          <a:spcPct val="115000"/>
                        </a:lnSpc>
                        <a:spcAft>
                          <a:spcPts val="0"/>
                        </a:spcAft>
                      </a:pPr>
                      <a:r>
                        <a:rPr lang="nl-NL" sz="1400" b="1" i="1" dirty="0" err="1">
                          <a:effectLst/>
                          <a:latin typeface="Calibri" panose="020F0502020204030204" pitchFamily="34" charset="0"/>
                          <a:ea typeface="Calibri" panose="020F0502020204030204" pitchFamily="34" charset="0"/>
                          <a:cs typeface="Times New Roman" panose="02020603050405020304" pitchFamily="18" charset="0"/>
                        </a:rPr>
                        <a:t>Toetsvorm</a:t>
                      </a:r>
                      <a:r>
                        <a:rPr lang="nl-NL" sz="1400" b="1" i="1" dirty="0">
                          <a:effectLst/>
                          <a:latin typeface="Calibri" panose="020F0502020204030204" pitchFamily="34" charset="0"/>
                          <a:ea typeface="Calibri" panose="020F0502020204030204" pitchFamily="34" charset="0"/>
                          <a:cs typeface="Times New Roman" panose="02020603050405020304" pitchFamily="18" charset="0"/>
                        </a:rPr>
                        <a:t> en code</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a:lnSpc>
                          <a:spcPct val="115000"/>
                        </a:lnSpc>
                        <a:spcAft>
                          <a:spcPts val="0"/>
                        </a:spcAft>
                      </a:pPr>
                      <a:r>
                        <a:rPr lang="nl-NL" sz="1400" b="1" i="1" dirty="0">
                          <a:effectLst/>
                          <a:latin typeface="Calibri" panose="020F0502020204030204" pitchFamily="34" charset="0"/>
                          <a:ea typeface="Calibri" panose="020F0502020204030204" pitchFamily="34" charset="0"/>
                          <a:cs typeface="Times New Roman" panose="02020603050405020304" pitchFamily="18" charset="0"/>
                        </a:rPr>
                        <a:t>Herkansing ja/nee?</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a:lnSpc>
                          <a:spcPct val="115000"/>
                        </a:lnSpc>
                        <a:spcAft>
                          <a:spcPts val="0"/>
                        </a:spcAft>
                      </a:pPr>
                      <a:r>
                        <a:rPr lang="nl-NL" sz="1400" b="1" i="1" dirty="0" smtClean="0">
                          <a:effectLst/>
                          <a:latin typeface="Calibri" panose="020F0502020204030204" pitchFamily="34" charset="0"/>
                          <a:ea typeface="Calibri" panose="020F0502020204030204" pitchFamily="34" charset="0"/>
                          <a:cs typeface="Times New Roman" panose="02020603050405020304" pitchFamily="18" charset="0"/>
                        </a:rPr>
                        <a:t>Weging</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r>
              <a:tr h="708674">
                <a:tc>
                  <a:txBody>
                    <a:bodyPr/>
                    <a:lstStyle/>
                    <a:p>
                      <a:pPr algn="ctr">
                        <a:lnSpc>
                          <a:spcPct val="115000"/>
                        </a:lnSpc>
                        <a:spcAft>
                          <a:spcPts val="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 </a:t>
                      </a: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345">
                <a:tc>
                  <a:txBody>
                    <a:bodyPr/>
                    <a:lstStyle/>
                    <a:p>
                      <a:pPr algn="ctr">
                        <a:lnSpc>
                          <a:spcPct val="115000"/>
                        </a:lnSpc>
                        <a:spcAft>
                          <a:spcPts val="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 </a:t>
                      </a: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 </a:t>
                      </a: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 </a:t>
                      </a: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448">
                <a:tc gridSpan="6">
                  <a:txBody>
                    <a:bodyPr/>
                    <a:lstStyle/>
                    <a:p>
                      <a:pPr algn="ctr">
                        <a:lnSpc>
                          <a:spcPct val="115000"/>
                        </a:lnSpc>
                        <a:spcAft>
                          <a:spcPts val="0"/>
                        </a:spcAft>
                      </a:pPr>
                      <a:endParaRPr lang="nl-NL" sz="14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nl-NL" sz="1400" b="1" dirty="0" smtClean="0">
                          <a:effectLst/>
                          <a:latin typeface="Calibri" panose="020F0502020204030204" pitchFamily="34" charset="0"/>
                          <a:ea typeface="Calibri" panose="020F0502020204030204" pitchFamily="34" charset="0"/>
                          <a:cs typeface="Times New Roman" panose="02020603050405020304" pitchFamily="18" charset="0"/>
                        </a:rPr>
                        <a:t>Berekening </a:t>
                      </a:r>
                      <a:r>
                        <a:rPr lang="nl-NL" sz="1400" b="1" dirty="0">
                          <a:effectLst/>
                          <a:latin typeface="Calibri" panose="020F0502020204030204" pitchFamily="34" charset="0"/>
                          <a:ea typeface="Calibri" panose="020F0502020204030204" pitchFamily="34" charset="0"/>
                          <a:cs typeface="Times New Roman" panose="02020603050405020304" pitchFamily="18" charset="0"/>
                        </a:rPr>
                        <a:t>cijfer schoolexamen:  ((SE&lt;code&gt; x &lt;weging&gt;) + (&lt;code&gt; x &lt;weging&gt;)/ &lt;weging totaal&gt;  = cijfer SE keuzevak</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bl>
          </a:graphicData>
        </a:graphic>
      </p:graphicFrame>
    </p:spTree>
    <p:extLst>
      <p:ext uri="{BB962C8B-B14F-4D97-AF65-F5344CB8AC3E}">
        <p14:creationId xmlns:p14="http://schemas.microsoft.com/office/powerpoint/2010/main" val="3517170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Werkwijze</a:t>
            </a:r>
            <a:endParaRPr lang="nl-NL" dirty="0"/>
          </a:p>
        </p:txBody>
      </p:sp>
      <p:sp>
        <p:nvSpPr>
          <p:cNvPr id="3" name="Tijdelijke aanduiding voor inhoud 2"/>
          <p:cNvSpPr>
            <a:spLocks noGrp="1"/>
          </p:cNvSpPr>
          <p:nvPr>
            <p:ph idx="1"/>
          </p:nvPr>
        </p:nvSpPr>
        <p:spPr/>
        <p:txBody>
          <a:bodyPr/>
          <a:lstStyle/>
          <a:p>
            <a:r>
              <a:rPr lang="nl-NL" dirty="0" smtClean="0"/>
              <a:t>Voor elk keuzevak een PTA</a:t>
            </a:r>
          </a:p>
          <a:p>
            <a:r>
              <a:rPr lang="nl-NL" dirty="0" smtClean="0"/>
              <a:t>4 x keuzevak = SE</a:t>
            </a:r>
            <a:endParaRPr lang="nl-NL" dirty="0"/>
          </a:p>
        </p:txBody>
      </p:sp>
      <p:pic>
        <p:nvPicPr>
          <p:cNvPr id="4" name="Afbeelding 3"/>
          <p:cNvPicPr>
            <a:picLocks noChangeAspect="1"/>
          </p:cNvPicPr>
          <p:nvPr/>
        </p:nvPicPr>
        <p:blipFill>
          <a:blip r:embed="rId2"/>
          <a:stretch>
            <a:fillRect/>
          </a:stretch>
        </p:blipFill>
        <p:spPr>
          <a:xfrm>
            <a:off x="4572000" y="2685732"/>
            <a:ext cx="3393440" cy="2816885"/>
          </a:xfrm>
          <a:prstGeom prst="rect">
            <a:avLst/>
          </a:prstGeom>
        </p:spPr>
      </p:pic>
    </p:spTree>
    <p:extLst>
      <p:ext uri="{BB962C8B-B14F-4D97-AF65-F5344CB8AC3E}">
        <p14:creationId xmlns:p14="http://schemas.microsoft.com/office/powerpoint/2010/main" val="2902290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Een voorbeeld...</a:t>
            </a:r>
            <a:endParaRPr lang="nl-NL" dirty="0"/>
          </a:p>
        </p:txBody>
      </p:sp>
      <p:sp>
        <p:nvSpPr>
          <p:cNvPr id="3" name="Tijdelijke aanduiding voor inhoud 2"/>
          <p:cNvSpPr>
            <a:spLocks noGrp="1"/>
          </p:cNvSpPr>
          <p:nvPr>
            <p:ph idx="1"/>
          </p:nvPr>
        </p:nvSpPr>
        <p:spPr/>
        <p:txBody>
          <a:bodyPr/>
          <a:lstStyle/>
          <a:p>
            <a:pPr marL="0" indent="0">
              <a:buNone/>
            </a:pPr>
            <a:endParaRPr lang="nl-NL" dirty="0" smtClean="0"/>
          </a:p>
          <a:p>
            <a:r>
              <a:rPr lang="nl-NL" dirty="0" smtClean="0"/>
              <a:t>PTA keuzevak BWI: </a:t>
            </a:r>
            <a:r>
              <a:rPr lang="nl-NL" dirty="0" smtClean="0">
                <a:hlinkClick r:id="rId2" action="ppaction://hlinkfile"/>
              </a:rPr>
              <a:t>Meubelmaken</a:t>
            </a:r>
            <a:endParaRPr lang="nl-NL" dirty="0"/>
          </a:p>
        </p:txBody>
      </p:sp>
    </p:spTree>
    <p:extLst>
      <p:ext uri="{BB962C8B-B14F-4D97-AF65-F5344CB8AC3E}">
        <p14:creationId xmlns:p14="http://schemas.microsoft.com/office/powerpoint/2010/main" val="1818527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Tot slot...</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t>Aanmelden leergang </a:t>
            </a:r>
            <a:r>
              <a:rPr lang="nl-NL" dirty="0" smtClean="0"/>
              <a:t>Schoolexaminering op </a:t>
            </a:r>
            <a:r>
              <a:rPr lang="nl-NL" dirty="0" smtClean="0">
                <a:hlinkClick r:id="rId2"/>
              </a:rPr>
              <a:t>www.bijscholingvmbo.nl</a:t>
            </a:r>
            <a:r>
              <a:rPr lang="nl-NL" dirty="0" smtClean="0"/>
              <a:t> </a:t>
            </a:r>
            <a:endParaRPr lang="nl-NL" dirty="0" smtClean="0"/>
          </a:p>
          <a:p>
            <a:r>
              <a:rPr lang="nl-NL" dirty="0" smtClean="0"/>
              <a:t>Leergang SE nu op </a:t>
            </a:r>
            <a:r>
              <a:rPr lang="nl-NL" dirty="0" smtClean="0">
                <a:hlinkClick r:id="rId3"/>
              </a:rPr>
              <a:t>www.platformsvmbo.nl</a:t>
            </a:r>
            <a:endParaRPr lang="nl-NL" dirty="0" smtClean="0"/>
          </a:p>
          <a:p>
            <a:r>
              <a:rPr lang="nl-NL" dirty="0" smtClean="0"/>
              <a:t>PTA format, voorbeelden, uitleg, checklist komen beschikbaar op de website: handreiking schoolexamens van SLO</a:t>
            </a:r>
          </a:p>
          <a:p>
            <a:r>
              <a:rPr lang="nl-NL" dirty="0" smtClean="0"/>
              <a:t>Succes!</a:t>
            </a:r>
          </a:p>
          <a:p>
            <a:endParaRPr lang="nl-NL" dirty="0"/>
          </a:p>
          <a:p>
            <a:pPr marL="0" indent="0">
              <a:buNone/>
            </a:pPr>
            <a:r>
              <a:rPr lang="nl-NL" dirty="0" smtClean="0"/>
              <a:t>Jan van Hilten</a:t>
            </a:r>
            <a:endParaRPr lang="nl-NL"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459874"/>
            <a:ext cx="2506394" cy="1409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4816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57200"/>
            <a:ext cx="8229600" cy="1143000"/>
          </a:xfrm>
        </p:spPr>
        <p:txBody>
          <a:bodyPr/>
          <a:lstStyle/>
          <a:p>
            <a:r>
              <a:rPr lang="nl-NL" dirty="0" smtClean="0"/>
              <a:t>Introductie</a:t>
            </a:r>
            <a:endParaRPr lang="nl-NL" dirty="0"/>
          </a:p>
        </p:txBody>
      </p:sp>
      <p:sp>
        <p:nvSpPr>
          <p:cNvPr id="3" name="Tijdelijke aanduiding voor inhoud 2"/>
          <p:cNvSpPr>
            <a:spLocks noGrp="1"/>
          </p:cNvSpPr>
          <p:nvPr>
            <p:ph idx="1"/>
          </p:nvPr>
        </p:nvSpPr>
        <p:spPr/>
        <p:txBody>
          <a:bodyPr/>
          <a:lstStyle/>
          <a:p>
            <a:pPr marL="0" indent="0" algn="ctr">
              <a:buNone/>
            </a:pPr>
            <a:endParaRPr lang="nl-NL" dirty="0" smtClean="0"/>
          </a:p>
          <a:p>
            <a:pPr marL="0" indent="0">
              <a:buNone/>
            </a:pPr>
            <a:endParaRPr lang="nl-NL" dirty="0"/>
          </a:p>
          <a:p>
            <a:pPr marL="0" indent="0">
              <a:buNone/>
            </a:pPr>
            <a:endParaRPr lang="nl-NL" dirty="0"/>
          </a:p>
        </p:txBody>
      </p:sp>
      <p:pic>
        <p:nvPicPr>
          <p:cNvPr id="4" name="Afbeelding 3">
            <a:hlinkClick r:id="rId3"/>
          </p:cNvPr>
          <p:cNvPicPr>
            <a:picLocks noChangeAspect="1"/>
          </p:cNvPicPr>
          <p:nvPr/>
        </p:nvPicPr>
        <p:blipFill>
          <a:blip r:embed="rId4"/>
          <a:stretch>
            <a:fillRect/>
          </a:stretch>
        </p:blipFill>
        <p:spPr>
          <a:xfrm>
            <a:off x="1033682" y="1628800"/>
            <a:ext cx="7076635" cy="3960440"/>
          </a:xfrm>
          <a:prstGeom prst="rect">
            <a:avLst/>
          </a:prstGeom>
        </p:spPr>
      </p:pic>
    </p:spTree>
    <p:extLst>
      <p:ext uri="{BB962C8B-B14F-4D97-AF65-F5344CB8AC3E}">
        <p14:creationId xmlns:p14="http://schemas.microsoft.com/office/powerpoint/2010/main" val="462119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zelsoor 1"/>
          <p:cNvSpPr/>
          <p:nvPr/>
        </p:nvSpPr>
        <p:spPr>
          <a:xfrm>
            <a:off x="7343775" y="-27384"/>
            <a:ext cx="1800225" cy="1619250"/>
          </a:xfrm>
          <a:prstGeom prst="foldedCorne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nl-NL" sz="1600" b="1" dirty="0">
                <a:solidFill>
                  <a:srgbClr val="FFFFFF"/>
                </a:solidFill>
              </a:rPr>
              <a:t>Alleen met een goede toets ben je er niet..</a:t>
            </a:r>
          </a:p>
        </p:txBody>
      </p:sp>
      <p:sp>
        <p:nvSpPr>
          <p:cNvPr id="3" name="Ezelsoor 2"/>
          <p:cNvSpPr/>
          <p:nvPr/>
        </p:nvSpPr>
        <p:spPr>
          <a:xfrm>
            <a:off x="0" y="5238750"/>
            <a:ext cx="2088232" cy="161925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nl-NL" sz="1600" b="1" dirty="0" smtClean="0">
                <a:solidFill>
                  <a:srgbClr val="002060"/>
                </a:solidFill>
              </a:rPr>
              <a:t>Een goed toets-programma (PTA) als basis </a:t>
            </a:r>
            <a:r>
              <a:rPr lang="nl-NL" sz="2000" b="1" dirty="0" smtClean="0">
                <a:solidFill>
                  <a:srgbClr val="002060"/>
                </a:solidFill>
              </a:rPr>
              <a:t>…</a:t>
            </a:r>
            <a:endParaRPr lang="nl-NL" sz="2000" b="1" dirty="0">
              <a:solidFill>
                <a:srgbClr val="002060"/>
              </a:solidFill>
            </a:endParaRPr>
          </a:p>
        </p:txBody>
      </p:sp>
      <p:sp>
        <p:nvSpPr>
          <p:cNvPr id="4" name="PIJL-RECHTS 3"/>
          <p:cNvSpPr/>
          <p:nvPr/>
        </p:nvSpPr>
        <p:spPr>
          <a:xfrm rot="3309651">
            <a:off x="3337012" y="1638399"/>
            <a:ext cx="978408" cy="484632"/>
          </a:xfrm>
          <a:prstGeom prst="rightArrow">
            <a:avLst/>
          </a:prstGeom>
          <a:solidFill>
            <a:srgbClr val="FFFF00"/>
          </a:solidFill>
          <a:ln w="15875" cap="flat" cmpd="sng" algn="ctr">
            <a:solidFill>
              <a:srgbClr val="31B6FD">
                <a:shade val="50000"/>
                <a:shade val="75000"/>
                <a:lumMod val="80000"/>
              </a:srgbClr>
            </a:solidFill>
            <a:prstDash val="solid"/>
          </a:ln>
          <a:effectLst/>
        </p:spPr>
        <p:txBody>
          <a:bodyPr rtlCol="0" anchor="ctr"/>
          <a:lstStyle/>
          <a:p>
            <a:pPr algn="ctr" defTabSz="914400">
              <a:defRPr/>
            </a:pPr>
            <a:r>
              <a:rPr lang="nl-NL" b="1" kern="0" dirty="0" smtClean="0">
                <a:solidFill>
                  <a:prstClr val="black"/>
                </a:solidFill>
                <a:latin typeface="Candara"/>
              </a:rPr>
              <a:t>DAG 1</a:t>
            </a:r>
          </a:p>
        </p:txBody>
      </p:sp>
      <p:sp>
        <p:nvSpPr>
          <p:cNvPr id="6" name="PIJL-RECHTS 5"/>
          <p:cNvSpPr/>
          <p:nvPr/>
        </p:nvSpPr>
        <p:spPr>
          <a:xfrm rot="3309651">
            <a:off x="5700899" y="459176"/>
            <a:ext cx="1372057" cy="484632"/>
          </a:xfrm>
          <a:prstGeom prst="rightArrow">
            <a:avLst/>
          </a:prstGeom>
          <a:solidFill>
            <a:srgbClr val="FFFF00"/>
          </a:solidFill>
          <a:ln w="15875" cap="flat" cmpd="sng" algn="ctr">
            <a:solidFill>
              <a:srgbClr val="31B6FD">
                <a:shade val="50000"/>
                <a:shade val="75000"/>
                <a:lumMod val="80000"/>
              </a:srgbClr>
            </a:solidFill>
            <a:prstDash val="solid"/>
          </a:ln>
          <a:effectLst/>
        </p:spPr>
        <p:txBody>
          <a:bodyPr rtlCol="0" anchor="ctr"/>
          <a:lstStyle/>
          <a:p>
            <a:pPr algn="ctr" defTabSz="914400">
              <a:defRPr/>
            </a:pPr>
            <a:r>
              <a:rPr lang="nl-NL" b="1" kern="0" dirty="0" smtClean="0">
                <a:solidFill>
                  <a:prstClr val="black"/>
                </a:solidFill>
                <a:latin typeface="Candara"/>
              </a:rPr>
              <a:t>DAG 2&amp;3</a:t>
            </a:r>
          </a:p>
        </p:txBody>
      </p:sp>
      <p:sp>
        <p:nvSpPr>
          <p:cNvPr id="7" name="PIJL-RECHTS 6"/>
          <p:cNvSpPr/>
          <p:nvPr/>
        </p:nvSpPr>
        <p:spPr>
          <a:xfrm rot="20094067">
            <a:off x="3888407" y="3798639"/>
            <a:ext cx="978408" cy="484632"/>
          </a:xfrm>
          <a:prstGeom prst="rightArrow">
            <a:avLst/>
          </a:prstGeom>
          <a:solidFill>
            <a:srgbClr val="FFFF00"/>
          </a:solidFill>
          <a:ln w="15875" cap="flat" cmpd="sng" algn="ctr">
            <a:solidFill>
              <a:srgbClr val="31B6FD">
                <a:shade val="50000"/>
                <a:shade val="75000"/>
                <a:lumMod val="80000"/>
              </a:srgbClr>
            </a:solidFill>
            <a:prstDash val="solid"/>
          </a:ln>
          <a:effectLst/>
        </p:spPr>
        <p:txBody>
          <a:bodyPr rtlCol="0" anchor="ctr"/>
          <a:lstStyle/>
          <a:p>
            <a:pPr algn="ctr" defTabSz="914400">
              <a:defRPr/>
            </a:pPr>
            <a:r>
              <a:rPr lang="nl-NL" b="1" kern="0" dirty="0" smtClean="0">
                <a:solidFill>
                  <a:prstClr val="black"/>
                </a:solidFill>
                <a:latin typeface="Candara"/>
              </a:rPr>
              <a:t>DAG 4</a:t>
            </a:r>
          </a:p>
        </p:txBody>
      </p:sp>
      <p:sp>
        <p:nvSpPr>
          <p:cNvPr id="5" name="Rechthoek 4"/>
          <p:cNvSpPr/>
          <p:nvPr/>
        </p:nvSpPr>
        <p:spPr>
          <a:xfrm>
            <a:off x="3059832" y="6048375"/>
            <a:ext cx="4680520" cy="692993"/>
          </a:xfrm>
          <a:prstGeom prst="rect">
            <a:avLst/>
          </a:prstGeom>
          <a:solidFill>
            <a:srgbClr val="FFFF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dirty="0" err="1" smtClean="0">
                <a:solidFill>
                  <a:srgbClr val="000000"/>
                </a:solidFill>
              </a:rPr>
              <a:t>Eventueel</a:t>
            </a:r>
            <a:r>
              <a:rPr lang="en-GB" dirty="0" smtClean="0">
                <a:solidFill>
                  <a:srgbClr val="000000"/>
                </a:solidFill>
              </a:rPr>
              <a:t> </a:t>
            </a:r>
            <a:r>
              <a:rPr lang="en-GB" dirty="0" err="1" smtClean="0">
                <a:solidFill>
                  <a:srgbClr val="000000"/>
                </a:solidFill>
              </a:rPr>
              <a:t>modulair</a:t>
            </a:r>
            <a:r>
              <a:rPr lang="en-GB" dirty="0" smtClean="0">
                <a:solidFill>
                  <a:srgbClr val="000000"/>
                </a:solidFill>
              </a:rPr>
              <a:t> </a:t>
            </a:r>
            <a:r>
              <a:rPr lang="en-GB" dirty="0" err="1" smtClean="0">
                <a:solidFill>
                  <a:srgbClr val="000000"/>
                </a:solidFill>
              </a:rPr>
              <a:t>aanbod</a:t>
            </a:r>
            <a:r>
              <a:rPr lang="en-GB" dirty="0" smtClean="0">
                <a:solidFill>
                  <a:srgbClr val="000000"/>
                </a:solidFill>
              </a:rPr>
              <a:t> van SLO, </a:t>
            </a:r>
            <a:r>
              <a:rPr lang="en-GB" dirty="0" err="1" smtClean="0">
                <a:solidFill>
                  <a:srgbClr val="000000"/>
                </a:solidFill>
              </a:rPr>
              <a:t>Cito</a:t>
            </a:r>
            <a:r>
              <a:rPr lang="en-GB" dirty="0">
                <a:solidFill>
                  <a:srgbClr val="000000"/>
                </a:solidFill>
              </a:rPr>
              <a:t> </a:t>
            </a:r>
            <a:r>
              <a:rPr lang="en-GB" dirty="0" err="1" smtClean="0">
                <a:solidFill>
                  <a:srgbClr val="000000"/>
                </a:solidFill>
              </a:rPr>
              <a:t>na</a:t>
            </a:r>
            <a:r>
              <a:rPr lang="en-GB" dirty="0" smtClean="0">
                <a:solidFill>
                  <a:srgbClr val="000000"/>
                </a:solidFill>
              </a:rPr>
              <a:t> de </a:t>
            </a:r>
            <a:r>
              <a:rPr lang="en-GB" dirty="0" err="1" smtClean="0">
                <a:solidFill>
                  <a:srgbClr val="000000"/>
                </a:solidFill>
              </a:rPr>
              <a:t>zomer</a:t>
            </a:r>
            <a:endParaRPr lang="en-GB" dirty="0">
              <a:solidFill>
                <a:srgbClr val="000000"/>
              </a:solidFill>
            </a:endParaRPr>
          </a:p>
        </p:txBody>
      </p:sp>
    </p:spTree>
    <p:extLst>
      <p:ext uri="{BB962C8B-B14F-4D97-AF65-F5344CB8AC3E}">
        <p14:creationId xmlns:p14="http://schemas.microsoft.com/office/powerpoint/2010/main" val="232006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structuur van de nieuwe </a:t>
            </a:r>
            <a:r>
              <a:rPr lang="nl-NL" dirty="0" smtClean="0">
                <a:hlinkClick r:id="rId3"/>
              </a:rPr>
              <a:t>examenprogramma's</a:t>
            </a:r>
            <a:endParaRPr lang="nl-NL" dirty="0"/>
          </a:p>
        </p:txBody>
      </p:sp>
      <p:pic>
        <p:nvPicPr>
          <p:cNvPr id="8" name="Tijdelijke aanduiding voor inhoud 7"/>
          <p:cNvPicPr>
            <a:picLocks noGrp="1" noChangeAspect="1"/>
          </p:cNvPicPr>
          <p:nvPr>
            <p:ph idx="1"/>
          </p:nvPr>
        </p:nvPicPr>
        <p:blipFill>
          <a:blip r:embed="rId4"/>
          <a:stretch>
            <a:fillRect/>
          </a:stretch>
        </p:blipFill>
        <p:spPr>
          <a:xfrm>
            <a:off x="1170100" y="1600200"/>
            <a:ext cx="6803799" cy="4525963"/>
          </a:xfrm>
          <a:prstGeom prst="rect">
            <a:avLst/>
          </a:prstGeom>
        </p:spPr>
      </p:pic>
      <p:sp>
        <p:nvSpPr>
          <p:cNvPr id="3" name="Afgeronde rechthoek 2"/>
          <p:cNvSpPr/>
          <p:nvPr/>
        </p:nvSpPr>
        <p:spPr>
          <a:xfrm>
            <a:off x="6372200" y="3573016"/>
            <a:ext cx="1584176" cy="432048"/>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200" dirty="0" err="1" smtClean="0">
                <a:solidFill>
                  <a:srgbClr val="000000"/>
                </a:solidFill>
                <a:latin typeface="Arial Rounded MT Bold" panose="020F0704030504030204" pitchFamily="34" charset="0"/>
              </a:rPr>
              <a:t>Evt</a:t>
            </a:r>
            <a:r>
              <a:rPr lang="en-GB" sz="1200" dirty="0" smtClean="0">
                <a:solidFill>
                  <a:srgbClr val="000000"/>
                </a:solidFill>
                <a:latin typeface="Arial Rounded MT Bold" panose="020F0704030504030204" pitchFamily="34" charset="0"/>
              </a:rPr>
              <a:t>. </a:t>
            </a:r>
            <a:r>
              <a:rPr lang="en-GB" sz="1200" dirty="0" err="1" smtClean="0">
                <a:solidFill>
                  <a:srgbClr val="000000"/>
                </a:solidFill>
                <a:latin typeface="Arial Rounded MT Bold" panose="020F0704030504030204" pitchFamily="34" charset="0"/>
              </a:rPr>
              <a:t>Schoolexamen</a:t>
            </a:r>
            <a:endParaRPr lang="en-GB" sz="1200" dirty="0">
              <a:solidFill>
                <a:srgbClr val="000000"/>
              </a:solidFill>
              <a:latin typeface="Arial Rounded MT Bold" panose="020F0704030504030204" pitchFamily="34" charset="0"/>
            </a:endParaRPr>
          </a:p>
        </p:txBody>
      </p:sp>
      <p:cxnSp>
        <p:nvCxnSpPr>
          <p:cNvPr id="5" name="Rechte verbindingslijn met pijl 4"/>
          <p:cNvCxnSpPr/>
          <p:nvPr/>
        </p:nvCxnSpPr>
        <p:spPr>
          <a:xfrm>
            <a:off x="6012160" y="3789040"/>
            <a:ext cx="288032" cy="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998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Uit: wat moet en wat mag in het nieuwe vmbo. (toelichting 11)</a:t>
            </a:r>
            <a:endParaRPr lang="nl-NL" dirty="0"/>
          </a:p>
        </p:txBody>
      </p:sp>
      <p:sp>
        <p:nvSpPr>
          <p:cNvPr id="3" name="Rechthoek 2"/>
          <p:cNvSpPr/>
          <p:nvPr/>
        </p:nvSpPr>
        <p:spPr>
          <a:xfrm>
            <a:off x="751840" y="1948552"/>
            <a:ext cx="8656320" cy="2239844"/>
          </a:xfrm>
          <a:prstGeom prst="rect">
            <a:avLst/>
          </a:prstGeom>
        </p:spPr>
        <p:txBody>
          <a:bodyPr wrap="square">
            <a:spAutoFit/>
          </a:bodyPr>
          <a:lstStyle/>
          <a:p>
            <a:pPr>
              <a:lnSpc>
                <a:spcPct val="150000"/>
              </a:lnSpc>
              <a:spcAft>
                <a:spcPts val="0"/>
              </a:spcAft>
            </a:pPr>
            <a:r>
              <a:rPr lang="nl-NL" sz="2400" dirty="0">
                <a:solidFill>
                  <a:srgbClr val="000000"/>
                </a:solidFill>
                <a:uFill>
                  <a:solidFill>
                    <a:srgbClr val="000000"/>
                  </a:solidFill>
                </a:uFill>
                <a:latin typeface="Arial" panose="020B0604020202020204" pitchFamily="34" charset="0"/>
                <a:ea typeface="Calibri" panose="020F0502020204030204" pitchFamily="34" charset="0"/>
              </a:rPr>
              <a:t>Het beroepsgericht programma bestaat vanaf 1 augustus 2016 uit twee afzonderlijke vakken:</a:t>
            </a:r>
            <a:endParaRPr lang="nl-NL" sz="2400" dirty="0">
              <a:uFill>
                <a:solidFill>
                  <a:srgbClr val="000000"/>
                </a:solidFill>
              </a:uFill>
              <a:latin typeface="Arial" panose="020B0604020202020204" pitchFamily="34" charset="0"/>
              <a:ea typeface="Calibri" panose="020F0502020204030204" pitchFamily="34" charset="0"/>
            </a:endParaRPr>
          </a:p>
          <a:p>
            <a:pPr marL="342900" lvl="0" indent="-342900">
              <a:lnSpc>
                <a:spcPct val="150000"/>
              </a:lnSpc>
              <a:spcAft>
                <a:spcPts val="0"/>
              </a:spcAft>
              <a:buFont typeface="Wingdings" panose="05000000000000000000" pitchFamily="2" charset="2"/>
              <a:buChar char=""/>
            </a:pPr>
            <a:r>
              <a:rPr lang="nl-NL" sz="2400" dirty="0">
                <a:solidFill>
                  <a:srgbClr val="000000"/>
                </a:solidFill>
                <a:uFill>
                  <a:solidFill>
                    <a:srgbClr val="000000"/>
                  </a:solidFill>
                </a:uFill>
                <a:latin typeface="Arial" panose="020B0604020202020204" pitchFamily="34" charset="0"/>
                <a:ea typeface="Calibri" panose="020F0502020204030204" pitchFamily="34" charset="0"/>
              </a:rPr>
              <a:t>Het beroepsgerichte </a:t>
            </a:r>
            <a:r>
              <a:rPr lang="nl-NL" sz="2400" dirty="0" err="1">
                <a:solidFill>
                  <a:srgbClr val="000000"/>
                </a:solidFill>
                <a:uFill>
                  <a:solidFill>
                    <a:srgbClr val="000000"/>
                  </a:solidFill>
                </a:uFill>
                <a:latin typeface="Arial" panose="020B0604020202020204" pitchFamily="34" charset="0"/>
                <a:ea typeface="Calibri" panose="020F0502020204030204" pitchFamily="34" charset="0"/>
              </a:rPr>
              <a:t>profielvak</a:t>
            </a:r>
            <a:r>
              <a:rPr lang="nl-NL" sz="2400" dirty="0">
                <a:solidFill>
                  <a:srgbClr val="000000"/>
                </a:solidFill>
                <a:uFill>
                  <a:solidFill>
                    <a:srgbClr val="000000"/>
                  </a:solidFill>
                </a:uFill>
                <a:latin typeface="Arial" panose="020B0604020202020204" pitchFamily="34" charset="0"/>
                <a:ea typeface="Calibri" panose="020F0502020204030204" pitchFamily="34" charset="0"/>
              </a:rPr>
              <a:t> </a:t>
            </a:r>
            <a:endParaRPr lang="nl-NL" sz="2400" dirty="0" smtClean="0">
              <a:solidFill>
                <a:srgbClr val="000000"/>
              </a:solidFill>
              <a:uFill>
                <a:solidFill>
                  <a:srgbClr val="000000"/>
                </a:solidFill>
              </a:uFill>
              <a:latin typeface="Arial" panose="020B0604020202020204" pitchFamily="34" charset="0"/>
              <a:ea typeface="Calibri" panose="020F0502020204030204" pitchFamily="34" charset="0"/>
            </a:endParaRPr>
          </a:p>
          <a:p>
            <a:pPr marL="342900" lvl="0" indent="-342900">
              <a:lnSpc>
                <a:spcPct val="150000"/>
              </a:lnSpc>
              <a:spcAft>
                <a:spcPts val="0"/>
              </a:spcAft>
              <a:buFont typeface="Wingdings" panose="05000000000000000000" pitchFamily="2" charset="2"/>
              <a:buChar char=""/>
            </a:pPr>
            <a:r>
              <a:rPr lang="nl-NL" sz="2400" dirty="0" smtClean="0">
                <a:solidFill>
                  <a:srgbClr val="000000"/>
                </a:solidFill>
                <a:uFill>
                  <a:solidFill>
                    <a:srgbClr val="000000"/>
                  </a:solidFill>
                </a:uFill>
                <a:latin typeface="Arial" panose="020B0604020202020204" pitchFamily="34" charset="0"/>
                <a:ea typeface="Calibri" panose="020F0502020204030204" pitchFamily="34" charset="0"/>
              </a:rPr>
              <a:t>De </a:t>
            </a:r>
            <a:r>
              <a:rPr lang="nl-NL" sz="2400" dirty="0">
                <a:solidFill>
                  <a:srgbClr val="000000"/>
                </a:solidFill>
                <a:uFill>
                  <a:solidFill>
                    <a:srgbClr val="000000"/>
                  </a:solidFill>
                </a:uFill>
                <a:latin typeface="Arial" panose="020B0604020202020204" pitchFamily="34" charset="0"/>
                <a:ea typeface="Calibri" panose="020F0502020204030204" pitchFamily="34" charset="0"/>
              </a:rPr>
              <a:t>beroepsgerichte </a:t>
            </a:r>
            <a:r>
              <a:rPr lang="nl-NL" sz="2400" dirty="0" smtClean="0">
                <a:solidFill>
                  <a:srgbClr val="000000"/>
                </a:solidFill>
                <a:uFill>
                  <a:solidFill>
                    <a:srgbClr val="000000"/>
                  </a:solidFill>
                </a:uFill>
                <a:latin typeface="Arial" panose="020B0604020202020204" pitchFamily="34" charset="0"/>
                <a:ea typeface="Calibri" panose="020F0502020204030204" pitchFamily="34" charset="0"/>
              </a:rPr>
              <a:t>keuzevakken</a:t>
            </a:r>
            <a:endParaRPr lang="nl-NL" sz="2400" dirty="0">
              <a:effectLst/>
              <a:uFill>
                <a:solidFill>
                  <a:srgbClr val="000000"/>
                </a:solidFill>
              </a:uFill>
              <a:latin typeface="Arial" panose="020B0604020202020204" pitchFamily="34" charset="0"/>
              <a:ea typeface="Calibri" panose="020F0502020204030204" pitchFamily="34" charset="0"/>
            </a:endParaRPr>
          </a:p>
        </p:txBody>
      </p:sp>
      <p:pic>
        <p:nvPicPr>
          <p:cNvPr id="4" name="Afbeelding 3"/>
          <p:cNvPicPr>
            <a:picLocks noChangeAspect="1"/>
          </p:cNvPicPr>
          <p:nvPr/>
        </p:nvPicPr>
        <p:blipFill>
          <a:blip r:embed="rId2"/>
          <a:stretch>
            <a:fillRect/>
          </a:stretch>
        </p:blipFill>
        <p:spPr>
          <a:xfrm>
            <a:off x="6522720" y="2642385"/>
            <a:ext cx="2542800" cy="3408127"/>
          </a:xfrm>
          <a:prstGeom prst="rect">
            <a:avLst/>
          </a:prstGeom>
        </p:spPr>
      </p:pic>
    </p:spTree>
    <p:extLst>
      <p:ext uri="{BB962C8B-B14F-4D97-AF65-F5344CB8AC3E}">
        <p14:creationId xmlns:p14="http://schemas.microsoft.com/office/powerpoint/2010/main" val="4150485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beroepsgerichte </a:t>
            </a:r>
            <a:r>
              <a:rPr lang="nl-NL" dirty="0" err="1" smtClean="0"/>
              <a:t>Profielvak</a:t>
            </a:r>
            <a:endParaRPr lang="nl-NL" dirty="0"/>
          </a:p>
        </p:txBody>
      </p:sp>
      <p:sp>
        <p:nvSpPr>
          <p:cNvPr id="3" name="Rechthoek 2"/>
          <p:cNvSpPr/>
          <p:nvPr/>
        </p:nvSpPr>
        <p:spPr>
          <a:xfrm>
            <a:off x="457200" y="1417638"/>
            <a:ext cx="7731760" cy="2597827"/>
          </a:xfrm>
          <a:prstGeom prst="rect">
            <a:avLst/>
          </a:prstGeom>
        </p:spPr>
        <p:txBody>
          <a:bodyPr wrap="square">
            <a:spAutoFit/>
          </a:bodyPr>
          <a:lstStyle/>
          <a:p>
            <a:pPr marL="342900" lvl="0" indent="-342900">
              <a:lnSpc>
                <a:spcPct val="150000"/>
              </a:lnSpc>
              <a:buFont typeface="Wingdings" panose="05000000000000000000" pitchFamily="2" charset="2"/>
              <a:buChar char=""/>
            </a:pPr>
            <a:r>
              <a:rPr lang="nl-NL" sz="2800" b="1" dirty="0">
                <a:solidFill>
                  <a:srgbClr val="000000"/>
                </a:solidFill>
                <a:uFill>
                  <a:solidFill>
                    <a:srgbClr val="000000"/>
                  </a:solidFill>
                </a:uFill>
                <a:latin typeface="Arial" panose="020B0604020202020204" pitchFamily="34" charset="0"/>
                <a:ea typeface="Calibri" panose="020F0502020204030204" pitchFamily="34" charset="0"/>
              </a:rPr>
              <a:t>Het beroepsgerichte </a:t>
            </a:r>
            <a:r>
              <a:rPr lang="nl-NL" sz="2800" b="1" dirty="0" err="1">
                <a:solidFill>
                  <a:srgbClr val="000000"/>
                </a:solidFill>
                <a:uFill>
                  <a:solidFill>
                    <a:srgbClr val="000000"/>
                  </a:solidFill>
                </a:uFill>
                <a:latin typeface="Arial" panose="020B0604020202020204" pitchFamily="34" charset="0"/>
                <a:ea typeface="Calibri" panose="020F0502020204030204" pitchFamily="34" charset="0"/>
              </a:rPr>
              <a:t>profielvak</a:t>
            </a:r>
            <a:r>
              <a:rPr lang="nl-NL" sz="2800" b="1" dirty="0">
                <a:solidFill>
                  <a:srgbClr val="000000"/>
                </a:solidFill>
                <a:uFill>
                  <a:solidFill>
                    <a:srgbClr val="000000"/>
                  </a:solidFill>
                </a:uFill>
                <a:latin typeface="Arial" panose="020B0604020202020204" pitchFamily="34" charset="0"/>
                <a:ea typeface="Calibri" panose="020F0502020204030204" pitchFamily="34" charset="0"/>
              </a:rPr>
              <a:t> </a:t>
            </a:r>
            <a:r>
              <a:rPr lang="nl-NL" sz="2800" dirty="0">
                <a:solidFill>
                  <a:srgbClr val="000000"/>
                </a:solidFill>
                <a:uFill>
                  <a:solidFill>
                    <a:srgbClr val="000000"/>
                  </a:solidFill>
                </a:uFill>
                <a:latin typeface="Arial" panose="020B0604020202020204" pitchFamily="34" charset="0"/>
                <a:ea typeface="Calibri" panose="020F0502020204030204" pitchFamily="34" charset="0"/>
              </a:rPr>
              <a:t>dat met een CSPE wordt afgesloten en waarover scholen één of meer schoolexamens af kunnen nemen. </a:t>
            </a:r>
            <a:endParaRPr lang="nl-NL" sz="2800" dirty="0">
              <a:solidFill>
                <a:prstClr val="black"/>
              </a:solidFill>
              <a:uFill>
                <a:solidFill>
                  <a:srgbClr val="000000"/>
                </a:solidFill>
              </a:u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456896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0800"/>
            <a:ext cx="8026400" cy="741680"/>
          </a:xfrm>
        </p:spPr>
        <p:txBody>
          <a:bodyPr>
            <a:normAutofit fontScale="90000"/>
          </a:bodyPr>
          <a:lstStyle/>
          <a:p>
            <a:r>
              <a:rPr lang="nl-NL" dirty="0" smtClean="0"/>
              <a:t>De beroepsgerichte Keuzevakken</a:t>
            </a:r>
            <a:endParaRPr lang="nl-NL" dirty="0"/>
          </a:p>
        </p:txBody>
      </p:sp>
      <p:sp>
        <p:nvSpPr>
          <p:cNvPr id="3" name="Rechthoek 2"/>
          <p:cNvSpPr/>
          <p:nvPr/>
        </p:nvSpPr>
        <p:spPr>
          <a:xfrm>
            <a:off x="182880" y="1087120"/>
            <a:ext cx="8412480" cy="5009833"/>
          </a:xfrm>
          <a:prstGeom prst="rect">
            <a:avLst/>
          </a:prstGeom>
        </p:spPr>
        <p:txBody>
          <a:bodyPr wrap="square">
            <a:spAutoFit/>
          </a:bodyPr>
          <a:lstStyle/>
          <a:p>
            <a:pPr marL="342900" indent="-342900">
              <a:lnSpc>
                <a:spcPct val="150000"/>
              </a:lnSpc>
              <a:buFont typeface="Wingdings" panose="05000000000000000000" pitchFamily="2" charset="2"/>
              <a:buChar char=""/>
            </a:pPr>
            <a:r>
              <a:rPr lang="nl-NL" sz="2400" b="1" dirty="0">
                <a:solidFill>
                  <a:srgbClr val="000000"/>
                </a:solidFill>
                <a:uFill>
                  <a:solidFill>
                    <a:srgbClr val="000000"/>
                  </a:solidFill>
                </a:uFill>
                <a:latin typeface="Arial" panose="020B0604020202020204" pitchFamily="34" charset="0"/>
                <a:ea typeface="Calibri" panose="020F0502020204030204" pitchFamily="34" charset="0"/>
              </a:rPr>
              <a:t>De beroepsgerichte keuzevakken: </a:t>
            </a:r>
            <a:r>
              <a:rPr lang="nl-NL" sz="2400" dirty="0" smtClean="0">
                <a:solidFill>
                  <a:srgbClr val="000000"/>
                </a:solidFill>
                <a:uFill>
                  <a:solidFill>
                    <a:srgbClr val="000000"/>
                  </a:solidFill>
                </a:uFill>
                <a:latin typeface="Arial" panose="020B0604020202020204" pitchFamily="34" charset="0"/>
                <a:ea typeface="Calibri" panose="020F0502020204030204" pitchFamily="34" charset="0"/>
              </a:rPr>
              <a:t>leerlingen </a:t>
            </a:r>
            <a:r>
              <a:rPr lang="nl-NL" sz="2400" dirty="0">
                <a:solidFill>
                  <a:srgbClr val="000000"/>
                </a:solidFill>
                <a:uFill>
                  <a:solidFill>
                    <a:srgbClr val="000000"/>
                  </a:solidFill>
                </a:uFill>
                <a:latin typeface="Arial" panose="020B0604020202020204" pitchFamily="34" charset="0"/>
                <a:ea typeface="Calibri" panose="020F0502020204030204" pitchFamily="34" charset="0"/>
              </a:rPr>
              <a:t>in de basis- en kaderberoepsgerichte leerweg moeten ten minste 4 beroepsgerichte keuzevakken afsluiten.</a:t>
            </a:r>
            <a:br>
              <a:rPr lang="nl-NL" sz="2400" dirty="0">
                <a:solidFill>
                  <a:srgbClr val="000000"/>
                </a:solidFill>
                <a:uFill>
                  <a:solidFill>
                    <a:srgbClr val="000000"/>
                  </a:solidFill>
                </a:uFill>
                <a:latin typeface="Arial" panose="020B0604020202020204" pitchFamily="34" charset="0"/>
                <a:ea typeface="Calibri" panose="020F0502020204030204" pitchFamily="34" charset="0"/>
              </a:rPr>
            </a:br>
            <a:r>
              <a:rPr lang="nl-NL" sz="2400" dirty="0">
                <a:solidFill>
                  <a:srgbClr val="000000"/>
                </a:solidFill>
                <a:uFill>
                  <a:solidFill>
                    <a:srgbClr val="000000"/>
                  </a:solidFill>
                </a:uFill>
                <a:latin typeface="Arial" panose="020B0604020202020204" pitchFamily="34" charset="0"/>
                <a:ea typeface="Calibri" panose="020F0502020204030204" pitchFamily="34" charset="0"/>
              </a:rPr>
              <a:t>Beroepsgerichte keuzevakken worden afgesloten met een schoolexamen. Het behaalde cijfer voor dit schoolexamen is tevens eindcijfer. De eindcijfers voor de beroepsgerichte keuzevakken worden voor de uitslagregeling gecombineerd tot één combinatiecijfer. </a:t>
            </a:r>
            <a:br>
              <a:rPr lang="nl-NL" sz="2400" dirty="0">
                <a:solidFill>
                  <a:srgbClr val="000000"/>
                </a:solidFill>
                <a:uFill>
                  <a:solidFill>
                    <a:srgbClr val="000000"/>
                  </a:solidFill>
                </a:uFill>
                <a:latin typeface="Arial" panose="020B0604020202020204" pitchFamily="34" charset="0"/>
                <a:ea typeface="Calibri" panose="020F0502020204030204" pitchFamily="34" charset="0"/>
              </a:rPr>
            </a:br>
            <a:endParaRPr lang="nl-NL" sz="2400" dirty="0">
              <a:solidFill>
                <a:srgbClr val="000000"/>
              </a:solidFill>
              <a:uFill>
                <a:solidFill>
                  <a:srgbClr val="000000"/>
                </a:solidFill>
              </a:u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161038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94841" y="1340768"/>
            <a:ext cx="8354318" cy="4897437"/>
          </a:xfrm>
        </p:spPr>
        <p:txBody>
          <a:bodyPr>
            <a:normAutofit fontScale="92500" lnSpcReduction="10000"/>
          </a:bodyPr>
          <a:lstStyle/>
          <a:p>
            <a:pPr marL="0" indent="0">
              <a:buFont typeface="Symbol" panose="05050102010706020507" pitchFamily="18" charset="2"/>
              <a:buNone/>
              <a:defRPr/>
            </a:pPr>
            <a:r>
              <a:rPr lang="nl-NL" b="1" dirty="0" smtClean="0"/>
              <a:t>Invoering nieuwe vmbo programma’s: </a:t>
            </a:r>
          </a:p>
          <a:p>
            <a:pPr marL="0" indent="0">
              <a:buFont typeface="Symbol" panose="05050102010706020507" pitchFamily="18" charset="2"/>
              <a:buNone/>
              <a:defRPr/>
            </a:pPr>
            <a:r>
              <a:rPr lang="nl-NL" b="1" dirty="0" smtClean="0"/>
              <a:t>versterkte rol van het SE</a:t>
            </a:r>
          </a:p>
          <a:p>
            <a:pPr marL="0" indent="0">
              <a:buFont typeface="Symbol" panose="05050102010706020507" pitchFamily="18" charset="2"/>
              <a:buNone/>
              <a:defRPr/>
            </a:pPr>
            <a:endParaRPr lang="nl-NL" b="1" dirty="0" smtClean="0"/>
          </a:p>
          <a:p>
            <a:pPr lvl="1">
              <a:defRPr/>
            </a:pPr>
            <a:r>
              <a:rPr lang="nl-NL" dirty="0" smtClean="0"/>
              <a:t>Afsluiting van de keuzevakken met een SE (apart vak en cijfer)</a:t>
            </a:r>
          </a:p>
          <a:p>
            <a:pPr lvl="1">
              <a:defRPr/>
            </a:pPr>
            <a:r>
              <a:rPr lang="nl-NL" dirty="0" smtClean="0"/>
              <a:t>Evt. ook het profielcijfer deels o.b.v. een SE</a:t>
            </a:r>
          </a:p>
          <a:p>
            <a:pPr lvl="1">
              <a:defRPr/>
            </a:pPr>
            <a:r>
              <a:rPr lang="nl-NL" dirty="0" smtClean="0"/>
              <a:t>Scholen ontwikkelen eigen keuzevakken en/of het curriculum met het mbo en bedrijfsleven (afsluitend met een SE)</a:t>
            </a:r>
          </a:p>
          <a:p>
            <a:pPr lvl="1">
              <a:defRPr/>
            </a:pPr>
            <a:r>
              <a:rPr lang="nl-NL" dirty="0" smtClean="0"/>
              <a:t>De verantwoordelijkheid voor SE kwaliteit ligt bij de scholen! </a:t>
            </a:r>
          </a:p>
          <a:p>
            <a:pPr marL="303213" lvl="1" indent="0">
              <a:buFont typeface="Symbol" panose="05050102010706020507" pitchFamily="18" charset="2"/>
              <a:buNone/>
              <a:defRPr/>
            </a:pPr>
            <a:endParaRPr lang="nl-NL" dirty="0" smtClean="0"/>
          </a:p>
          <a:p>
            <a:pPr marL="303213" lvl="1" indent="0">
              <a:buFont typeface="Symbol" panose="05050102010706020507" pitchFamily="18" charset="2"/>
              <a:buNone/>
              <a:defRPr/>
            </a:pPr>
            <a:r>
              <a:rPr lang="nl-NL" dirty="0" smtClean="0"/>
              <a:t>Kortom, meer verantwoordelijkheid bij het veld voor het niveau van het vmbo beroepsgericht. </a:t>
            </a:r>
          </a:p>
          <a:p>
            <a:pPr marL="303213" lvl="1" indent="0">
              <a:buFont typeface="Symbol" panose="05050102010706020507" pitchFamily="18" charset="2"/>
              <a:buNone/>
              <a:defRPr/>
            </a:pPr>
            <a:endParaRPr lang="nl-NL" dirty="0"/>
          </a:p>
          <a:p>
            <a:pPr lvl="1">
              <a:buFont typeface="Wingdings" panose="05000000000000000000" pitchFamily="2" charset="2"/>
              <a:buChar char="Ø"/>
              <a:defRPr/>
            </a:pPr>
            <a:r>
              <a:rPr lang="nl-NL" i="1" dirty="0" smtClean="0"/>
              <a:t>Dit vraagt een kwaliteitsgarantie vanuit het vmbo veld!</a:t>
            </a:r>
            <a:endParaRPr lang="nl-NL" i="1" dirty="0"/>
          </a:p>
        </p:txBody>
      </p:sp>
      <p:sp>
        <p:nvSpPr>
          <p:cNvPr id="17411" name="Titel 2"/>
          <p:cNvSpPr>
            <a:spLocks noGrp="1"/>
          </p:cNvSpPr>
          <p:nvPr>
            <p:ph type="title"/>
          </p:nvPr>
        </p:nvSpPr>
        <p:spPr/>
        <p:txBody>
          <a:bodyPr/>
          <a:lstStyle/>
          <a:p>
            <a:r>
              <a:rPr lang="nl-NL" altLang="nl-NL" smtClean="0"/>
              <a:t>Kwaliteit van schoolexaminering?</a:t>
            </a:r>
          </a:p>
        </p:txBody>
      </p:sp>
    </p:spTree>
    <p:extLst>
      <p:ext uri="{BB962C8B-B14F-4D97-AF65-F5344CB8AC3E}">
        <p14:creationId xmlns:p14="http://schemas.microsoft.com/office/powerpoint/2010/main" val="3256934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een PTA?</a:t>
            </a:r>
            <a:endParaRPr lang="nl-NL" dirty="0"/>
          </a:p>
        </p:txBody>
      </p:sp>
      <p:sp>
        <p:nvSpPr>
          <p:cNvPr id="3" name="Tijdelijke aanduiding voor inhoud 2"/>
          <p:cNvSpPr>
            <a:spLocks noGrp="1"/>
          </p:cNvSpPr>
          <p:nvPr>
            <p:ph idx="1"/>
          </p:nvPr>
        </p:nvSpPr>
        <p:spPr/>
        <p:txBody>
          <a:bodyPr/>
          <a:lstStyle/>
          <a:p>
            <a:r>
              <a:rPr lang="nl-NL" dirty="0" smtClean="0"/>
              <a:t>Een Programma van Toetsing en Afsluiting</a:t>
            </a:r>
          </a:p>
          <a:p>
            <a:endParaRPr lang="nl-NL" i="1" dirty="0" smtClean="0"/>
          </a:p>
          <a:p>
            <a:pPr marL="0" indent="0">
              <a:buNone/>
            </a:pPr>
            <a:endParaRPr lang="nl-NL" i="1" dirty="0"/>
          </a:p>
          <a:p>
            <a:r>
              <a:rPr lang="nl-NL" i="1" dirty="0" smtClean="0"/>
              <a:t>Geen</a:t>
            </a:r>
            <a:r>
              <a:rPr lang="nl-NL" dirty="0" smtClean="0"/>
              <a:t> studiewijzer</a:t>
            </a:r>
          </a:p>
          <a:p>
            <a:r>
              <a:rPr lang="nl-NL" i="1" dirty="0" smtClean="0"/>
              <a:t>Geen </a:t>
            </a:r>
            <a:r>
              <a:rPr lang="nl-NL" dirty="0" smtClean="0"/>
              <a:t>inhoudsopgave uit een methode</a:t>
            </a:r>
            <a:endParaRPr lang="nl-NL" dirty="0"/>
          </a:p>
        </p:txBody>
      </p:sp>
    </p:spTree>
    <p:extLst>
      <p:ext uri="{BB962C8B-B14F-4D97-AF65-F5344CB8AC3E}">
        <p14:creationId xmlns:p14="http://schemas.microsoft.com/office/powerpoint/2010/main" val="2953202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een PTA?</a:t>
            </a:r>
            <a:endParaRPr lang="nl-NL" dirty="0"/>
          </a:p>
        </p:txBody>
      </p:sp>
      <p:sp>
        <p:nvSpPr>
          <p:cNvPr id="3" name="Tijdelijke aanduiding voor inhoud 2"/>
          <p:cNvSpPr>
            <a:spLocks noGrp="1"/>
          </p:cNvSpPr>
          <p:nvPr>
            <p:ph idx="1"/>
          </p:nvPr>
        </p:nvSpPr>
        <p:spPr/>
        <p:txBody>
          <a:bodyPr/>
          <a:lstStyle/>
          <a:p>
            <a:r>
              <a:rPr lang="nl-NL" dirty="0" smtClean="0"/>
              <a:t>Een PTA laat zien wat en hoe er voor ieder vak getoetst wordt en hoe het schoolexamencijfer </a:t>
            </a:r>
            <a:r>
              <a:rPr lang="nl-NL" dirty="0"/>
              <a:t>(</a:t>
            </a:r>
            <a:r>
              <a:rPr lang="nl-NL" dirty="0" smtClean="0"/>
              <a:t>SE) tot stand komt</a:t>
            </a:r>
          </a:p>
          <a:p>
            <a:r>
              <a:rPr lang="nl-NL" dirty="0" smtClean="0"/>
              <a:t>Verantwoording afleggen</a:t>
            </a:r>
          </a:p>
          <a:p>
            <a:r>
              <a:rPr lang="nl-NL" dirty="0" smtClean="0"/>
              <a:t>Borgen van kwaliteit</a:t>
            </a:r>
            <a:endParaRPr lang="nl-NL" dirty="0"/>
          </a:p>
        </p:txBody>
      </p:sp>
    </p:spTree>
    <p:extLst>
      <p:ext uri="{BB962C8B-B14F-4D97-AF65-F5344CB8AC3E}">
        <p14:creationId xmlns:p14="http://schemas.microsoft.com/office/powerpoint/2010/main" val="2599729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 wie is het PTA?</a:t>
            </a:r>
            <a:endParaRPr lang="nl-NL" dirty="0"/>
          </a:p>
        </p:txBody>
      </p:sp>
      <p:sp>
        <p:nvSpPr>
          <p:cNvPr id="3" name="Tijdelijke aanduiding voor inhoud 2"/>
          <p:cNvSpPr>
            <a:spLocks noGrp="1"/>
          </p:cNvSpPr>
          <p:nvPr>
            <p:ph idx="1"/>
          </p:nvPr>
        </p:nvSpPr>
        <p:spPr/>
        <p:txBody>
          <a:bodyPr/>
          <a:lstStyle/>
          <a:p>
            <a:r>
              <a:rPr lang="nl-NL" dirty="0" smtClean="0"/>
              <a:t>Leerlingen</a:t>
            </a:r>
          </a:p>
          <a:p>
            <a:r>
              <a:rPr lang="nl-NL" dirty="0" smtClean="0"/>
              <a:t>Ouders</a:t>
            </a:r>
          </a:p>
          <a:p>
            <a:r>
              <a:rPr lang="nl-NL" dirty="0"/>
              <a:t>D</a:t>
            </a:r>
            <a:r>
              <a:rPr lang="nl-NL" dirty="0" smtClean="0"/>
              <a:t>ocenten en schoolleiding</a:t>
            </a:r>
          </a:p>
          <a:p>
            <a:r>
              <a:rPr lang="nl-NL" dirty="0" smtClean="0"/>
              <a:t>Inspectie</a:t>
            </a:r>
            <a:endParaRPr lang="nl-N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7636" y="371101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2181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e_05_magen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Leergang schoolexaminering vmbo">
      <a:dk1>
        <a:srgbClr val="682E2A"/>
      </a:dk1>
      <a:lt1>
        <a:srgbClr val="95BAE4"/>
      </a:lt1>
      <a:dk2>
        <a:srgbClr val="A11F1E"/>
      </a:dk2>
      <a:lt2>
        <a:srgbClr val="9CBC41"/>
      </a:lt2>
      <a:accent1>
        <a:srgbClr val="000000"/>
      </a:accent1>
      <a:accent2>
        <a:srgbClr val="000000"/>
      </a:accent2>
      <a:accent3>
        <a:srgbClr val="000000"/>
      </a:accent3>
      <a:accent4>
        <a:srgbClr val="000000"/>
      </a:accent4>
      <a:accent5>
        <a:srgbClr val="000000"/>
      </a:accent5>
      <a:accent6>
        <a:srgbClr val="000000"/>
      </a:accent6>
      <a:hlink>
        <a:srgbClr val="682E2A"/>
      </a:hlink>
      <a:folHlink>
        <a:srgbClr val="682E2A"/>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thema">
  <a:themeElements>
    <a:clrScheme name="Leergang schoolexaminering vmbo">
      <a:dk1>
        <a:srgbClr val="682E2A"/>
      </a:dk1>
      <a:lt1>
        <a:srgbClr val="95BAE4"/>
      </a:lt1>
      <a:dk2>
        <a:srgbClr val="A11F1E"/>
      </a:dk2>
      <a:lt2>
        <a:srgbClr val="9CBC41"/>
      </a:lt2>
      <a:accent1>
        <a:srgbClr val="000000"/>
      </a:accent1>
      <a:accent2>
        <a:srgbClr val="000000"/>
      </a:accent2>
      <a:accent3>
        <a:srgbClr val="000000"/>
      </a:accent3>
      <a:accent4>
        <a:srgbClr val="000000"/>
      </a:accent4>
      <a:accent5>
        <a:srgbClr val="000000"/>
      </a:accent5>
      <a:accent6>
        <a:srgbClr val="000000"/>
      </a:accent6>
      <a:hlink>
        <a:srgbClr val="682E2A"/>
      </a:hlink>
      <a:folHlink>
        <a:srgbClr val="682E2A"/>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Presentatie_05_magenta</Template>
  <TotalTime>325</TotalTime>
  <Words>844</Words>
  <Application>Microsoft Office PowerPoint</Application>
  <PresentationFormat>Diavoorstelling (4:3)</PresentationFormat>
  <Paragraphs>126</Paragraphs>
  <Slides>17</Slides>
  <Notes>7</Notes>
  <HiddenSlides>0</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17</vt:i4>
      </vt:variant>
    </vt:vector>
  </HeadingPairs>
  <TitlesOfParts>
    <vt:vector size="28" baseType="lpstr">
      <vt:lpstr>Arial</vt:lpstr>
      <vt:lpstr>Arial Rounded MT Bold</vt:lpstr>
      <vt:lpstr>Calibri</vt:lpstr>
      <vt:lpstr>Candara</vt:lpstr>
      <vt:lpstr>Symbol</vt:lpstr>
      <vt:lpstr>Times New Roman</vt:lpstr>
      <vt:lpstr>Verdana</vt:lpstr>
      <vt:lpstr>Wingdings</vt:lpstr>
      <vt:lpstr>Presentatie_05_magenta</vt:lpstr>
      <vt:lpstr>Office-thema</vt:lpstr>
      <vt:lpstr>1_Office-thema</vt:lpstr>
      <vt:lpstr>PowerPoint-presentatie</vt:lpstr>
      <vt:lpstr>De structuur van de nieuwe examenprogramma's</vt:lpstr>
      <vt:lpstr>Uit: wat moet en wat mag in het nieuwe vmbo. (toelichting 11)</vt:lpstr>
      <vt:lpstr>Het beroepsgerichte Profielvak</vt:lpstr>
      <vt:lpstr>De beroepsgerichte Keuzevakken</vt:lpstr>
      <vt:lpstr>Kwaliteit van schoolexaminering?</vt:lpstr>
      <vt:lpstr>Wat is een PTA?</vt:lpstr>
      <vt:lpstr>Waarom een PTA?</vt:lpstr>
      <vt:lpstr>Voor wie is het PTA?</vt:lpstr>
      <vt:lpstr>Voor welke periode geldt het PTA?</vt:lpstr>
      <vt:lpstr>Wat staat er in het PTA? Bron: wet op het voortgezet onderwijs</vt:lpstr>
      <vt:lpstr>Format voor het PTA: Wat staat er minimaal in?</vt:lpstr>
      <vt:lpstr>Werkwijze</vt:lpstr>
      <vt:lpstr>Een voorbeeld...</vt:lpstr>
      <vt:lpstr>Tot slot...</vt:lpstr>
      <vt:lpstr>Introductie</vt:lpstr>
      <vt:lpstr>PowerPoint-presentatie</vt:lpstr>
    </vt:vector>
  </TitlesOfParts>
  <Company>SLO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 van Hilten</dc:creator>
  <cp:lastModifiedBy>Jan van Hilten</cp:lastModifiedBy>
  <cp:revision>26</cp:revision>
  <dcterms:created xsi:type="dcterms:W3CDTF">2015-04-07T14:07:01Z</dcterms:created>
  <dcterms:modified xsi:type="dcterms:W3CDTF">2016-06-01T07:35:11Z</dcterms:modified>
</cp:coreProperties>
</file>