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62" r:id="rId5"/>
    <p:sldId id="258" r:id="rId6"/>
    <p:sldId id="281" r:id="rId7"/>
    <p:sldId id="283" r:id="rId8"/>
    <p:sldId id="264" r:id="rId9"/>
    <p:sldId id="266" r:id="rId10"/>
    <p:sldId id="267" r:id="rId11"/>
    <p:sldId id="268" r:id="rId12"/>
    <p:sldId id="282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AE76"/>
    <a:srgbClr val="F78429"/>
    <a:srgbClr val="013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56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53256-0BD3-4414-BDA8-F7D938BD76B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54416395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A9751-0E75-46B8-BF70-C7A4DBEACBF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46792101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5F6-C321-463B-8495-F2921918F5F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34763254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53256-0BD3-4414-BDA8-F7D938BD76B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18317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BE91A-495A-4B53-A62D-1A2FE7029DB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30582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4984C-8930-4A0F-8A9E-3D0D6DFC50EC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11858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C6535-C965-4A09-A0DB-7BACF2BB35B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21870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EABF0-AA77-4B8D-AC45-9E5010F3DA0D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7372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73575-B090-4808-8889-92A06EE8851D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97574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96CFB-8087-40E7-8902-94C85CE89016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81026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36C7C-7E15-46FB-8A4C-7098F1665758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689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BE91A-495A-4B53-A62D-1A2FE7029DB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26547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3B86F-3B88-4E46-981E-6EE90932BB8C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7027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A9751-0E75-46B8-BF70-C7A4DBEACBF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3001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5F6-C321-463B-8495-F2921918F5FD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1614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4984C-8930-4A0F-8A9E-3D0D6DFC50E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9773481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C6535-C965-4A09-A0DB-7BACF2BB35B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84140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EABF0-AA77-4B8D-AC45-9E5010F3DA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07031629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73575-B090-4808-8889-92A06EE8851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9849613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96CFB-8087-40E7-8902-94C85CE8901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80085114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36C7C-7E15-46FB-8A4C-7098F166575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266476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3B86F-3B88-4E46-981E-6EE90932BB8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62452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632622E-F2DA-494C-B661-AC1009659292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632622E-F2DA-494C-B661-AC100965929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6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1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jpeg"/><Relationship Id="rId2" Type="http://schemas.openxmlformats.org/officeDocument/2006/relationships/image" Target="../media/image6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2.JPG"/><Relationship Id="rId10" Type="http://schemas.openxmlformats.org/officeDocument/2006/relationships/image" Target="../media/image14.jpeg"/><Relationship Id="rId19" Type="http://schemas.openxmlformats.org/officeDocument/2006/relationships/image" Target="../media/image22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092280" y="476672"/>
            <a:ext cx="2051720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-684584" y="-171400"/>
            <a:ext cx="10801200" cy="7344816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412875"/>
            <a:ext cx="6842125" cy="1870075"/>
          </a:xfrm>
        </p:spPr>
        <p:txBody>
          <a:bodyPr/>
          <a:lstStyle/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6000" b="1" dirty="0" smtClean="0">
                <a:solidFill>
                  <a:srgbClr val="013668"/>
                </a:solidFill>
                <a:latin typeface="Arial Narrow" pitchFamily="34" charset="0"/>
              </a:rPr>
              <a:t>Uitstraling techniek</a:t>
            </a:r>
            <a:endParaRPr lang="nl-NL" altLang="nl-NL" sz="60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4868863"/>
            <a:ext cx="6985000" cy="1512887"/>
          </a:xfrm>
        </p:spPr>
        <p:txBody>
          <a:bodyPr/>
          <a:lstStyle/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2800" dirty="0" smtClean="0">
                <a:solidFill>
                  <a:srgbClr val="013668"/>
                </a:solidFill>
                <a:latin typeface="Arial Narrow" pitchFamily="34" charset="0"/>
              </a:rPr>
              <a:t>Veghel</a:t>
            </a: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2800" dirty="0" smtClean="0">
                <a:solidFill>
                  <a:srgbClr val="013668"/>
                </a:solidFill>
                <a:latin typeface="Arial Narrow" pitchFamily="34" charset="0"/>
              </a:rPr>
              <a:t>21 </a:t>
            </a:r>
            <a:r>
              <a:rPr lang="nl-NL" altLang="nl-NL" sz="2800" dirty="0" smtClean="0">
                <a:solidFill>
                  <a:srgbClr val="013668"/>
                </a:solidFill>
                <a:latin typeface="Arial Narrow" pitchFamily="34" charset="0"/>
              </a:rPr>
              <a:t>november</a:t>
            </a: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2800" dirty="0" smtClean="0">
                <a:solidFill>
                  <a:srgbClr val="013668"/>
                </a:solidFill>
                <a:latin typeface="Arial Narrow" pitchFamily="34" charset="0"/>
              </a:rPr>
              <a:t>Mark Verstraaten</a:t>
            </a: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Enquête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6535"/>
            <a:ext cx="6120680" cy="48347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Uitstraling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859409"/>
            <a:ext cx="6985000" cy="394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800" dirty="0" smtClean="0">
                <a:solidFill>
                  <a:srgbClr val="000000"/>
                </a:solidFill>
              </a:rPr>
              <a:t>Gewenste uitstraling</a:t>
            </a:r>
            <a:endParaRPr lang="nl-NL" sz="2800" dirty="0">
              <a:solidFill>
                <a:srgbClr val="000000"/>
              </a:solidFill>
            </a:endParaRPr>
          </a:p>
          <a:p>
            <a:pPr lvl="1"/>
            <a:r>
              <a:rPr lang="nl-NL" sz="2400" dirty="0" smtClean="0">
                <a:solidFill>
                  <a:srgbClr val="000000"/>
                </a:solidFill>
              </a:rPr>
              <a:t>Prikkelend</a:t>
            </a:r>
            <a:endParaRPr lang="nl-NL" sz="2400" dirty="0">
              <a:solidFill>
                <a:srgbClr val="000000"/>
              </a:solidFill>
            </a:endParaRPr>
          </a:p>
          <a:p>
            <a:pPr lvl="1"/>
            <a:r>
              <a:rPr lang="nl-NL" sz="2400" dirty="0" smtClean="0">
                <a:solidFill>
                  <a:srgbClr val="000000"/>
                </a:solidFill>
              </a:rPr>
              <a:t>Uitnodigend</a:t>
            </a:r>
            <a:endParaRPr lang="nl-NL" sz="2400" dirty="0">
              <a:solidFill>
                <a:srgbClr val="000000"/>
              </a:solidFill>
            </a:endParaRPr>
          </a:p>
          <a:p>
            <a:pPr lvl="1"/>
            <a:r>
              <a:rPr lang="nl-NL" sz="2400" dirty="0">
                <a:solidFill>
                  <a:srgbClr val="000000"/>
                </a:solidFill>
              </a:rPr>
              <a:t>‘Gelikt’</a:t>
            </a:r>
          </a:p>
          <a:p>
            <a:pPr lvl="1"/>
            <a:r>
              <a:rPr lang="nl-NL" sz="2400" dirty="0" smtClean="0">
                <a:solidFill>
                  <a:srgbClr val="000000"/>
                </a:solidFill>
              </a:rPr>
              <a:t>Uitdagend</a:t>
            </a:r>
            <a:endParaRPr lang="nl-NL" sz="2400" dirty="0">
              <a:solidFill>
                <a:srgbClr val="000000"/>
              </a:solidFill>
            </a:endParaRPr>
          </a:p>
          <a:p>
            <a:pPr lvl="1"/>
            <a:r>
              <a:rPr lang="nl-NL" sz="2400" dirty="0" smtClean="0">
                <a:solidFill>
                  <a:srgbClr val="000000"/>
                </a:solidFill>
              </a:rPr>
              <a:t>Strak</a:t>
            </a:r>
            <a:endParaRPr lang="nl-NL" sz="2400" dirty="0">
              <a:solidFill>
                <a:srgbClr val="000000"/>
              </a:solidFill>
            </a:endParaRPr>
          </a:p>
          <a:p>
            <a:pPr lvl="1"/>
            <a:r>
              <a:rPr lang="nl-NL" sz="2400" dirty="0">
                <a:solidFill>
                  <a:srgbClr val="000000"/>
                </a:solidFill>
              </a:rPr>
              <a:t>21</a:t>
            </a:r>
            <a:r>
              <a:rPr lang="nl-NL" sz="2400" baseline="30000" dirty="0">
                <a:solidFill>
                  <a:srgbClr val="000000"/>
                </a:solidFill>
              </a:rPr>
              <a:t>e</a:t>
            </a:r>
            <a:r>
              <a:rPr lang="nl-NL" sz="2400" dirty="0">
                <a:solidFill>
                  <a:srgbClr val="000000"/>
                </a:solidFill>
              </a:rPr>
              <a:t> </a:t>
            </a:r>
            <a:r>
              <a:rPr lang="nl-NL" sz="2400" dirty="0" err="1" smtClean="0">
                <a:solidFill>
                  <a:srgbClr val="000000"/>
                </a:solidFill>
              </a:rPr>
              <a:t>Century</a:t>
            </a:r>
            <a:endParaRPr lang="nl-NL" sz="2400" dirty="0" smtClean="0">
              <a:solidFill>
                <a:srgbClr val="000000"/>
              </a:solidFill>
            </a:endParaRPr>
          </a:p>
          <a:p>
            <a:pPr lvl="1"/>
            <a:r>
              <a:rPr lang="nl-NL" sz="2400" dirty="0" smtClean="0">
                <a:solidFill>
                  <a:srgbClr val="000000"/>
                </a:solidFill>
              </a:rPr>
              <a:t>Dynamisch</a:t>
            </a:r>
            <a:endParaRPr lang="nl-N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14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5 aspecten die voor een interieur van belang zijn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060575"/>
            <a:ext cx="6985000" cy="439261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Verlichting</a:t>
            </a:r>
            <a:r>
              <a:rPr lang="nl-NL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ruimte zien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Kleur</a:t>
            </a:r>
            <a:r>
              <a:rPr lang="nl-NL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ruimte beleven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Bewegwijzering</a:t>
            </a:r>
            <a:r>
              <a:rPr lang="nl-NL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ruimte begrijpen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 </a:t>
            </a:r>
            <a:r>
              <a:rPr lang="nl-NL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scheppen </a:t>
            </a: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ruimte maken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Beeldmateriaal</a:t>
            </a:r>
            <a:r>
              <a:rPr lang="nl-NL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ruimte aankleden</a:t>
            </a:r>
          </a:p>
          <a:p>
            <a:pPr marL="514350" indent="-514350">
              <a:spcBef>
                <a:spcPct val="5000"/>
              </a:spcBef>
              <a:spcAft>
                <a:spcPct val="5000"/>
              </a:spcAft>
              <a:buFont typeface="+mj-lt"/>
              <a:buAutoNum type="arabicPeriod"/>
            </a:pP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CV\Documents\KT Techniek\Voor en Na\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CV\Documents\KT Techniek\Voor en Na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CV\Documents\KT Techniek\Voor en Na\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FCV\Documents\KT Techniek\Voor en Na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FCV\Documents\KT Techniek\Voor en Na\4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FCV\Documents\KT Techniek\Voor en Na\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FCV\Documents\KT Techniek\Voor en Na\3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390525"/>
            <a:ext cx="11430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FCV\Documents\KT Techniek\Voor en Na\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FCV\Documents\KT Techniek\Voor en Na\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FCV\Documents\KT Techniek\Voor en Na\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FCV\Documents\KT Techniek\Voor en Na\1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FCV\Documents\KT Techniek\Voor en Na\1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FCV\Documents\KT Techniek\Voor en Na\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6710" y="2204864"/>
            <a:ext cx="6624637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3200" b="1" kern="0" dirty="0" smtClean="0">
                <a:solidFill>
                  <a:srgbClr val="013668"/>
                </a:solidFill>
                <a:latin typeface="Arial Narrow" pitchFamily="34" charset="0"/>
              </a:rPr>
              <a:t>Houden we het bij grijs en statisch?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endParaRPr lang="nl-NL" altLang="nl-NL" sz="3200" b="1" kern="0" dirty="0" smtClean="0">
              <a:solidFill>
                <a:srgbClr val="013668"/>
              </a:solidFill>
              <a:latin typeface="Arial Narrow" pitchFamily="34" charset="0"/>
            </a:endParaRP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3200" b="1" kern="0" dirty="0" smtClean="0">
                <a:solidFill>
                  <a:srgbClr val="013668"/>
                </a:solidFill>
                <a:latin typeface="Arial Narrow" pitchFamily="34" charset="0"/>
              </a:rPr>
              <a:t>of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3200" b="1" kern="0" dirty="0" smtClean="0">
                <a:solidFill>
                  <a:srgbClr val="013668"/>
                </a:solidFill>
                <a:latin typeface="Arial Narrow" pitchFamily="34" charset="0"/>
              </a:rPr>
              <a:t> 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nl-NL" altLang="nl-NL" sz="3200" b="1" kern="0" dirty="0" smtClean="0">
                <a:solidFill>
                  <a:srgbClr val="013668"/>
                </a:solidFill>
                <a:latin typeface="Arial Narrow" pitchFamily="34" charset="0"/>
              </a:rPr>
              <a:t>Gaan we voor kleur en dynamiek?</a:t>
            </a:r>
            <a:endParaRPr lang="nl-NL" altLang="nl-NL" sz="3200" b="1" kern="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HET TEAM TECHNIEK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060575"/>
            <a:ext cx="6985000" cy="4392613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Sterke punten: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Sterk team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Duidelijke visie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Vooruitstrevend (toekomstgericht)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Passie voor het vak en de leerling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HET TEAM TECHNIEK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060575"/>
            <a:ext cx="6985000" cy="4392613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Minder sterke punten: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Algehele uitstraling naar buiten toe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Onopvallend en bescheiden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Werken op “eilandjes”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10000"/>
              </a:spcBef>
              <a:spcAft>
                <a:spcPct val="10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Ruimte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060575"/>
            <a:ext cx="6985000" cy="4392613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invloed van de gebouwde omgeving op de mens is veelvoudig maar wordt niet altijd bewust ervaren</a:t>
            </a:r>
            <a:r>
              <a:rPr lang="nl-NL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nl-NL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Soms is het nodig om afstand te nemen van een bekende omgeving om de kunnen zien wat eraan mankeert</a:t>
            </a:r>
          </a:p>
          <a:p>
            <a:pPr marL="0" indent="0">
              <a:spcBef>
                <a:spcPct val="5000"/>
              </a:spcBef>
              <a:spcAft>
                <a:spcPct val="5000"/>
              </a:spcAft>
              <a:buNone/>
            </a:pP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C:\Users\FCV\Documents\KT Techniek\1e rondgang door techniekruimte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133600"/>
            <a:ext cx="762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FCV\Documents\KT Techniek\1e rondgang door techniekruimte\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133600"/>
            <a:ext cx="762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FCV\Documents\KT Techniek\1e rondgang door techniekruimte\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FCV\Documents\KT Techniek\1e rondgang door techniekruimte\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FCV\Documents\KT Techniek\1e rondgang door techniekruimte\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FCV\Documents\KT Techniek\1e rondgang door techniekruimte\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FCV\Documents\KT Techniek\1e rondgang door techniekruimte\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FCV\Documents\KT Techniek\1e rondgang door techniekruimte\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FCV\Documents\KT Techniek\1e rondgang door techniekruimte\1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FCV\Documents\KT Techniek\1e rondgang door techniekruimte\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FCV\Documents\KT Techniek\1e rondgang door techniekruimte\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FCV\Documents\KT Techniek\1e rondgang door techniekruimte\7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FCV\Documents\KT Techniek\1e rondgang door techniekruimte\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991100"/>
            <a:ext cx="11430000" cy="171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FCV\Documents\KT Techniek\1e rondgang door techniekruimte\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FCV\Documents\KT Techniek\1e rondgang door techniekruimte\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FCV\Documents\KT Techniek\1e rondgang door techniekruimte\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FCV\Documents\KT Techniek\1e rondgang door techniekruimte\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FCV\Documents\KT Techniek\1e rondgang door techniekruimte\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254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:\Users\FCV\Documents\KT Techniek\Foto's sector techniek\IMG_99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272080"/>
            <a:ext cx="11305256" cy="71287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/>
          <p:cNvSpPr txBox="1"/>
          <p:nvPr/>
        </p:nvSpPr>
        <p:spPr>
          <a:xfrm>
            <a:off x="964777" y="2636912"/>
            <a:ext cx="6840760" cy="769441"/>
          </a:xfrm>
          <a:prstGeom prst="rect">
            <a:avLst/>
          </a:prstGeom>
          <a:solidFill>
            <a:srgbClr val="01366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rgbClr val="F78429"/>
                </a:solidFill>
              </a:rPr>
              <a:t>Uitdagend?</a:t>
            </a:r>
            <a:endParaRPr lang="nl-NL" sz="4400" dirty="0">
              <a:solidFill>
                <a:srgbClr val="F78429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92016" y="5698159"/>
            <a:ext cx="6840760" cy="646331"/>
          </a:xfrm>
          <a:prstGeom prst="rect">
            <a:avLst/>
          </a:prstGeom>
          <a:solidFill>
            <a:srgbClr val="01366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600" dirty="0" smtClean="0">
                <a:solidFill>
                  <a:srgbClr val="F78429"/>
                </a:solidFill>
              </a:rPr>
              <a:t>U zegt het maar…</a:t>
            </a:r>
            <a:endParaRPr lang="nl-NL" sz="3600" dirty="0">
              <a:solidFill>
                <a:srgbClr val="F784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07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600" b="1" dirty="0" smtClean="0">
                <a:solidFill>
                  <a:srgbClr val="013668"/>
                </a:solidFill>
                <a:latin typeface="Arial Narrow" pitchFamily="34" charset="0"/>
              </a:rPr>
              <a:t>Uitstraling</a:t>
            </a:r>
            <a:endParaRPr lang="nl-NL" altLang="nl-NL" sz="36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43869"/>
            <a:ext cx="6985000" cy="3053283"/>
          </a:xfrm>
        </p:spPr>
        <p:txBody>
          <a:bodyPr/>
          <a:lstStyle/>
          <a:p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Uitstraling sector techniek nu</a:t>
            </a:r>
          </a:p>
          <a:p>
            <a:pPr lvl="1"/>
            <a:r>
              <a:rPr lang="nl-NL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(Af)gesloten</a:t>
            </a:r>
          </a:p>
          <a:p>
            <a:pPr lvl="1"/>
            <a:r>
              <a:rPr lang="nl-NL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Grijs</a:t>
            </a:r>
          </a:p>
          <a:p>
            <a:pPr lvl="1"/>
            <a:r>
              <a:rPr lang="nl-NL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Onopvallend</a:t>
            </a:r>
          </a:p>
          <a:p>
            <a:pPr lvl="1"/>
            <a:r>
              <a:rPr lang="nl-NL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Saai</a:t>
            </a:r>
          </a:p>
          <a:p>
            <a:pPr lvl="1"/>
            <a:r>
              <a:rPr lang="nl-NL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Statisch</a:t>
            </a:r>
          </a:p>
          <a:p>
            <a:pPr lvl="1"/>
            <a:endParaRPr lang="nl-NL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11188" y="1484313"/>
            <a:ext cx="6624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"/>
              </a:spcBef>
              <a:spcAft>
                <a:spcPct val="5000"/>
              </a:spcAft>
            </a:pPr>
            <a:endParaRPr lang="nl-NL" altLang="nl-NL" sz="2800" b="1" dirty="0">
              <a:solidFill>
                <a:srgbClr val="F78429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270538" y="1668322"/>
            <a:ext cx="6821742" cy="37777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500" b="1" dirty="0" smtClean="0">
                <a:solidFill>
                  <a:srgbClr val="013668"/>
                </a:solidFill>
                <a:latin typeface="Arial Narrow" pitchFamily="34" charset="0"/>
              </a:rPr>
              <a:t>Gebruik en gevoelswaarde van kleur</a:t>
            </a:r>
            <a:endParaRPr lang="nl-NL" altLang="nl-NL" sz="35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801"/>
            <a:ext cx="6985000" cy="3888432"/>
          </a:xfrm>
          <a:solidFill>
            <a:schemeClr val="bg1">
              <a:lumMod val="6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Grijs:</a:t>
            </a:r>
            <a:endParaRPr lang="nl-NL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nl-NL" sz="2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Grijs staat voor ouderdom, wijsheid en ervaring.</a:t>
            </a:r>
          </a:p>
          <a:p>
            <a:pPr lvl="0"/>
            <a:r>
              <a:rPr lang="nl-NL" sz="2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Grijs heeft een imago dat samenhangt met saaiheid, onopvallendheid en kleurloosheid. Een grijs bestaan is een leven zonder kleur, met kraak, noch smaak. </a:t>
            </a:r>
          </a:p>
          <a:p>
            <a:pPr lvl="0"/>
            <a:r>
              <a:rPr lang="nl-NL" sz="2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Grijs heeft ook de eigenschap kalmerend te werken; het heeft een rustgevend effect omdat het in tegenstelling tot bonte kleuren, </a:t>
            </a:r>
            <a:r>
              <a:rPr lang="nl-NL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volkomen </a:t>
            </a:r>
            <a:r>
              <a:rPr lang="nl-NL" sz="2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neutraal is.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51520" y="1772816"/>
            <a:ext cx="7056784" cy="3312368"/>
          </a:xfrm>
          <a:prstGeom prst="rect">
            <a:avLst/>
          </a:prstGeom>
          <a:solidFill>
            <a:srgbClr val="C4AE7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624637" cy="652463"/>
          </a:xfrm>
        </p:spPr>
        <p:txBody>
          <a:bodyPr/>
          <a:lstStyle/>
          <a:p>
            <a:pPr algn="l">
              <a:spcBef>
                <a:spcPct val="5000"/>
              </a:spcBef>
              <a:spcAft>
                <a:spcPct val="5000"/>
              </a:spcAft>
            </a:pPr>
            <a:r>
              <a:rPr lang="nl-NL" altLang="nl-NL" sz="3500" b="1" dirty="0" smtClean="0">
                <a:solidFill>
                  <a:srgbClr val="013668"/>
                </a:solidFill>
                <a:latin typeface="Arial Narrow" pitchFamily="34" charset="0"/>
              </a:rPr>
              <a:t>Gebruik en gevoelswaarde van kleur</a:t>
            </a:r>
            <a:endParaRPr lang="nl-NL" altLang="nl-NL" sz="3500" b="1" dirty="0">
              <a:solidFill>
                <a:srgbClr val="013668"/>
              </a:solidFill>
              <a:latin typeface="Arial Narrow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412" y="2024608"/>
            <a:ext cx="6985000" cy="2808783"/>
          </a:xfrm>
        </p:spPr>
        <p:txBody>
          <a:bodyPr/>
          <a:lstStyle/>
          <a:p>
            <a:pPr marL="0" indent="0">
              <a:buNone/>
            </a:pPr>
            <a:r>
              <a:rPr lang="nl-NL" sz="2800" b="1" dirty="0" smtClean="0"/>
              <a:t>Bruin:</a:t>
            </a:r>
            <a:endParaRPr lang="nl-NL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nl-NL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Bruin </a:t>
            </a:r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staat voor aards, geborgenheid,  vertrouwenwekkend, eerlijk, eenvoud, bescheiden, nobel, levendig en warmte.</a:t>
            </a:r>
          </a:p>
          <a:p>
            <a:pPr lvl="0"/>
            <a:r>
              <a:rPr lang="nl-NL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Maar bruin staat ook voor statisch, dof, saai, (te) burgerlijk</a:t>
            </a:r>
          </a:p>
          <a:p>
            <a:pPr marL="0" indent="0">
              <a:spcBef>
                <a:spcPct val="5000"/>
              </a:spcBef>
              <a:spcAft>
                <a:spcPct val="5000"/>
              </a:spcAft>
              <a:buNone/>
            </a:pPr>
            <a:endParaRPr lang="nl-NL" altLang="nl-NL" sz="2800" dirty="0">
              <a:solidFill>
                <a:srgbClr val="01366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278</Words>
  <Application>Microsoft Office PowerPoint</Application>
  <PresentationFormat>Diavoorstelling (4:3)</PresentationFormat>
  <Paragraphs>57</Paragraphs>
  <Slides>14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16" baseType="lpstr">
      <vt:lpstr>Standaardontwerp</vt:lpstr>
      <vt:lpstr>1_Standaardontwerp</vt:lpstr>
      <vt:lpstr>Uitstraling techniek</vt:lpstr>
      <vt:lpstr>HET TEAM TECHNIEK</vt:lpstr>
      <vt:lpstr>HET TEAM TECHNIEK</vt:lpstr>
      <vt:lpstr>Ruimte</vt:lpstr>
      <vt:lpstr>PowerPoint-presentatie</vt:lpstr>
      <vt:lpstr>PowerPoint-presentatie</vt:lpstr>
      <vt:lpstr>Uitstraling</vt:lpstr>
      <vt:lpstr>Gebruik en gevoelswaarde van kleur</vt:lpstr>
      <vt:lpstr>Gebruik en gevoelswaarde van kleur</vt:lpstr>
      <vt:lpstr>Enquête</vt:lpstr>
      <vt:lpstr>Uitstraling</vt:lpstr>
      <vt:lpstr>5 aspecten die voor een interieur van belang zijn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testuser</dc:creator>
  <cp:lastModifiedBy>MVR</cp:lastModifiedBy>
  <cp:revision>22</cp:revision>
  <dcterms:created xsi:type="dcterms:W3CDTF">2010-04-06T10:07:23Z</dcterms:created>
  <dcterms:modified xsi:type="dcterms:W3CDTF">2014-11-16T22:14:15Z</dcterms:modified>
</cp:coreProperties>
</file>