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0"/>
  </p:notesMasterIdLst>
  <p:sldIdLst>
    <p:sldId id="257" r:id="rId2"/>
    <p:sldId id="395" r:id="rId3"/>
    <p:sldId id="351" r:id="rId4"/>
    <p:sldId id="352" r:id="rId5"/>
    <p:sldId id="397" r:id="rId6"/>
    <p:sldId id="396" r:id="rId7"/>
    <p:sldId id="354" r:id="rId8"/>
    <p:sldId id="355" r:id="rId9"/>
    <p:sldId id="356" r:id="rId10"/>
    <p:sldId id="357" r:id="rId11"/>
    <p:sldId id="360" r:id="rId12"/>
    <p:sldId id="361" r:id="rId13"/>
    <p:sldId id="362" r:id="rId14"/>
    <p:sldId id="358" r:id="rId15"/>
    <p:sldId id="359" r:id="rId16"/>
    <p:sldId id="347" r:id="rId17"/>
    <p:sldId id="363" r:id="rId18"/>
    <p:sldId id="366" r:id="rId19"/>
    <p:sldId id="367" r:id="rId20"/>
    <p:sldId id="370" r:id="rId21"/>
    <p:sldId id="369" r:id="rId22"/>
    <p:sldId id="371" r:id="rId23"/>
    <p:sldId id="372" r:id="rId24"/>
    <p:sldId id="373" r:id="rId25"/>
    <p:sldId id="374" r:id="rId26"/>
    <p:sldId id="328" r:id="rId27"/>
    <p:sldId id="391" r:id="rId28"/>
    <p:sldId id="393" r:id="rId29"/>
  </p:sldIdLst>
  <p:sldSz cx="12192000" cy="6858000"/>
  <p:notesSz cx="6858000" cy="9144000"/>
  <p:embeddedFontLst>
    <p:embeddedFont>
      <p:font typeface="Verdana" pitchFamily="34" charset="0"/>
      <p:regular r:id="rId31"/>
      <p:bold r:id="rId32"/>
      <p:italic r:id="rId33"/>
      <p:boldItalic r:id="rId34"/>
    </p:embeddedFont>
    <p:embeddedFont>
      <p:font typeface="Calibri Light" pitchFamily="34" charset="0"/>
      <p:regular r:id="rId35"/>
      <p:italic r:id="rId36"/>
    </p:embeddedFont>
    <p:embeddedFont>
      <p:font typeface="Calibri" pitchFamily="34" charset="0"/>
      <p:regular r:id="rId37"/>
      <p:bold r:id="rId38"/>
      <p:italic r:id="rId39"/>
      <p:boldItalic r:id="rId40"/>
    </p:embeddedFont>
    <p:embeddedFont>
      <p:font typeface="Wingdings 3" pitchFamily="18" charset="2"/>
      <p:regular r:id="rId41"/>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89" d="100"/>
          <a:sy n="89" d="100"/>
        </p:scale>
        <p:origin x="418" y="77"/>
      </p:cViewPr>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52677-9F98-4FC4-8270-ED0C3EAFB37D}" type="datetimeFigureOut">
              <a:rPr lang="nl-NL" smtClean="0"/>
              <a:pPr/>
              <a:t>6-4-2016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0FAF6-B75D-43A8-ADE1-493DDFF8DEC6}" type="slidenum">
              <a:rPr lang="nl-NL" smtClean="0"/>
              <a:pPr/>
              <a:t>‹nr.›</a:t>
            </a:fld>
            <a:endParaRPr lang="nl-NL"/>
          </a:p>
        </p:txBody>
      </p:sp>
    </p:spTree>
    <p:extLst>
      <p:ext uri="{BB962C8B-B14F-4D97-AF65-F5344CB8AC3E}">
        <p14:creationId xmlns:p14="http://schemas.microsoft.com/office/powerpoint/2010/main" xmlns="" val="47469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normAutofit/>
          </a:bodyPr>
          <a:lstStyle/>
          <a:p>
            <a:r>
              <a:rPr lang="en-GB" sz="1400" dirty="0" smtClean="0">
                <a:solidFill>
                  <a:srgbClr val="FF0000"/>
                </a:solidFill>
              </a:rPr>
              <a:t> </a:t>
            </a:r>
            <a:endParaRPr lang="en-GB" sz="1400" dirty="0">
              <a:solidFill>
                <a:srgbClr val="FF0000"/>
              </a:solidFill>
            </a:endParaRPr>
          </a:p>
        </p:txBody>
      </p:sp>
      <p:sp>
        <p:nvSpPr>
          <p:cNvPr id="4" name="Foliennummernplatzhalter 3"/>
          <p:cNvSpPr>
            <a:spLocks noGrp="1"/>
          </p:cNvSpPr>
          <p:nvPr>
            <p:ph type="sldNum" sz="quarter" idx="10"/>
          </p:nvPr>
        </p:nvSpPr>
        <p:spPr/>
        <p:txBody>
          <a:bodyPr/>
          <a:lstStyle/>
          <a:p>
            <a:fld id="{9CFD42BF-48DF-6D4A-B421-0EB1303647B3}" type="slidenum">
              <a:rPr lang="de-DE" smtClean="0"/>
              <a:pPr/>
              <a:t>1</a:t>
            </a:fld>
            <a:endParaRPr lang="en-GB"/>
          </a:p>
        </p:txBody>
      </p:sp>
    </p:spTree>
    <p:extLst>
      <p:ext uri="{BB962C8B-B14F-4D97-AF65-F5344CB8AC3E}">
        <p14:creationId xmlns:p14="http://schemas.microsoft.com/office/powerpoint/2010/main" xmlns="" val="3348918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12</a:t>
            </a:fld>
            <a:endParaRPr lang="nl-NL"/>
          </a:p>
        </p:txBody>
      </p:sp>
    </p:spTree>
    <p:extLst>
      <p:ext uri="{BB962C8B-B14F-4D97-AF65-F5344CB8AC3E}">
        <p14:creationId xmlns:p14="http://schemas.microsoft.com/office/powerpoint/2010/main" xmlns="" val="106762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14</a:t>
            </a:fld>
            <a:endParaRPr lang="nl-NL"/>
          </a:p>
        </p:txBody>
      </p:sp>
    </p:spTree>
    <p:extLst>
      <p:ext uri="{BB962C8B-B14F-4D97-AF65-F5344CB8AC3E}">
        <p14:creationId xmlns:p14="http://schemas.microsoft.com/office/powerpoint/2010/main" xmlns="" val="3592959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17</a:t>
            </a:fld>
            <a:endParaRPr lang="nl-NL"/>
          </a:p>
        </p:txBody>
      </p:sp>
    </p:spTree>
    <p:extLst>
      <p:ext uri="{BB962C8B-B14F-4D97-AF65-F5344CB8AC3E}">
        <p14:creationId xmlns:p14="http://schemas.microsoft.com/office/powerpoint/2010/main" xmlns="" val="17870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20</a:t>
            </a:fld>
            <a:endParaRPr lang="nl-NL"/>
          </a:p>
        </p:txBody>
      </p:sp>
    </p:spTree>
    <p:extLst>
      <p:ext uri="{BB962C8B-B14F-4D97-AF65-F5344CB8AC3E}">
        <p14:creationId xmlns:p14="http://schemas.microsoft.com/office/powerpoint/2010/main" xmlns="" val="2483808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22</a:t>
            </a:fld>
            <a:endParaRPr lang="nl-NL"/>
          </a:p>
        </p:txBody>
      </p:sp>
    </p:spTree>
    <p:extLst>
      <p:ext uri="{BB962C8B-B14F-4D97-AF65-F5344CB8AC3E}">
        <p14:creationId xmlns:p14="http://schemas.microsoft.com/office/powerpoint/2010/main" xmlns="" val="218728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Verzekering zonder Premie</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AB7DBDD7-8431-4C0E-938A-E3D39ED89E3D}" type="slidenum">
              <a:rPr lang="nl-NL" smtClean="0"/>
              <a:pPr/>
              <a:t>27</a:t>
            </a:fld>
            <a:endParaRPr lang="nl-NL"/>
          </a:p>
        </p:txBody>
      </p:sp>
    </p:spTree>
    <p:extLst>
      <p:ext uri="{BB962C8B-B14F-4D97-AF65-F5344CB8AC3E}">
        <p14:creationId xmlns:p14="http://schemas.microsoft.com/office/powerpoint/2010/main" xmlns="" val="3306006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GEEN PREMIE !</a:t>
            </a:r>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28</a:t>
            </a:fld>
            <a:endParaRPr lang="nl-NL"/>
          </a:p>
        </p:txBody>
      </p:sp>
    </p:spTree>
    <p:extLst>
      <p:ext uri="{BB962C8B-B14F-4D97-AF65-F5344CB8AC3E}">
        <p14:creationId xmlns:p14="http://schemas.microsoft.com/office/powerpoint/2010/main" xmlns="" val="330282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p:cNvSpPr>
            <a:spLocks noGrp="1" noRot="1" noChangeAspect="1" noTextEdit="1"/>
          </p:cNvSpPr>
          <p:nvPr>
            <p:ph type="sldImg"/>
          </p:nvPr>
        </p:nvSpPr>
        <p:spPr>
          <a:ln/>
        </p:spPr>
      </p:sp>
      <p:sp>
        <p:nvSpPr>
          <p:cNvPr id="3" name="Tijdelijke aanduiding voor notities 2"/>
          <p:cNvSpPr>
            <a:spLocks noGrp="1"/>
          </p:cNvSpPr>
          <p:nvPr>
            <p:ph type="body" idx="1"/>
          </p:nvPr>
        </p:nvSpPr>
        <p:spPr/>
        <p:txBody>
          <a:bodyPr/>
          <a:lstStyle/>
          <a:p>
            <a:pPr marL="172256" indent="-172256">
              <a:buFontTx/>
              <a:buChar char="-"/>
              <a:defRPr/>
            </a:pPr>
            <a:r>
              <a:rPr lang="nl-NL" dirty="0" smtClean="0"/>
              <a:t>Deze sessie gaat over kwartsstof en het voorkomen van blootstelling hieraan. </a:t>
            </a:r>
          </a:p>
          <a:p>
            <a:pPr marL="172256" indent="-172256">
              <a:buFontTx/>
              <a:buChar char="-"/>
              <a:defRPr/>
            </a:pPr>
            <a:r>
              <a:rPr lang="nl-NL" dirty="0" smtClean="0"/>
              <a:t>Wat moet/kun je doen als werkgever om een veilige en gezonde werksituatie te creëren als het gaat om bewerken van kwartshoudend materiaal?  </a:t>
            </a:r>
          </a:p>
          <a:p>
            <a:pPr marL="172256" indent="-172256">
              <a:buFontTx/>
              <a:buChar char="-"/>
              <a:defRPr/>
            </a:pPr>
            <a:r>
              <a:rPr lang="nl-NL" dirty="0" smtClean="0"/>
              <a:t>Na afloop kunt u beoordelen of uw organisatie voldoende is ingericht om veilig en gezond te kunnen werken met betrekking tot kwartsstof en wat uw eventuele aandachtspunten zijn. </a:t>
            </a:r>
          </a:p>
          <a:p>
            <a:pPr marL="172256" indent="-172256">
              <a:buFontTx/>
              <a:buChar char="-"/>
              <a:defRPr/>
            </a:pPr>
            <a:endParaRPr lang="nl-NL" dirty="0" smtClean="0"/>
          </a:p>
          <a:p>
            <a:pPr marL="172256" indent="-172256">
              <a:defRPr/>
            </a:pPr>
            <a:r>
              <a:rPr lang="nl-NL" dirty="0" smtClean="0"/>
              <a:t>Ik wil beginnen met een korte uitleg over wat kwarts eigenlijk is </a:t>
            </a:r>
          </a:p>
          <a:p>
            <a:pPr>
              <a:defRPr/>
            </a:pPr>
            <a:endParaRPr lang="nl-NL" dirty="0"/>
          </a:p>
        </p:txBody>
      </p:sp>
    </p:spTree>
    <p:extLst>
      <p:ext uri="{BB962C8B-B14F-4D97-AF65-F5344CB8AC3E}">
        <p14:creationId xmlns:p14="http://schemas.microsoft.com/office/powerpoint/2010/main" xmlns="" val="215429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Hoe weet ik of ik onder grenswaarde zit ?</a:t>
            </a:r>
          </a:p>
          <a:p>
            <a:endParaRPr lang="nl-NL" dirty="0" smtClean="0"/>
          </a:p>
          <a:p>
            <a:r>
              <a:rPr lang="nl-NL" dirty="0" smtClean="0"/>
              <a:t>We gaan niet lopen </a:t>
            </a:r>
            <a:r>
              <a:rPr lang="nl-NL" baseline="0" dirty="0" smtClean="0"/>
              <a:t>“meten” de hele dag …!</a:t>
            </a:r>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3</a:t>
            </a:fld>
            <a:endParaRPr lang="nl-NL"/>
          </a:p>
        </p:txBody>
      </p:sp>
    </p:spTree>
    <p:extLst>
      <p:ext uri="{BB962C8B-B14F-4D97-AF65-F5344CB8AC3E}">
        <p14:creationId xmlns:p14="http://schemas.microsoft.com/office/powerpoint/2010/main" xmlns="" val="99643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7D7A05D-14A9-C64F-965F-D0C8955B71E1}" type="slidenum">
              <a:rPr lang="nl-NL" smtClean="0"/>
              <a:pPr/>
              <a:t>4</a:t>
            </a:fld>
            <a:endParaRPr lang="nl-NL"/>
          </a:p>
        </p:txBody>
      </p:sp>
    </p:spTree>
    <p:extLst>
      <p:ext uri="{BB962C8B-B14F-4D97-AF65-F5344CB8AC3E}">
        <p14:creationId xmlns:p14="http://schemas.microsoft.com/office/powerpoint/2010/main" xmlns="" val="134187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p:cNvSpPr>
            <a:spLocks noGrp="1" noRot="1" noChangeAspect="1" noTextEdit="1"/>
          </p:cNvSpPr>
          <p:nvPr>
            <p:ph type="sldImg"/>
          </p:nvPr>
        </p:nvSpPr>
        <p:spPr>
          <a:ln/>
        </p:spPr>
      </p:sp>
      <p:sp>
        <p:nvSpPr>
          <p:cNvPr id="55299"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altLang="nl-NL" smtClean="0"/>
              <a:t>Ook kortdurende werkzaamheden!</a:t>
            </a:r>
          </a:p>
          <a:p>
            <a:endParaRPr lang="nl-NL" altLang="nl-NL" smtClean="0"/>
          </a:p>
          <a:p>
            <a:r>
              <a:rPr lang="nl-NL" altLang="nl-NL" smtClean="0"/>
              <a:t>Wanneer wel maatregelen zijn genomen, en er is geen zichtbare stofverspreiding, dan wordt u gevraagd om aan te tonen dat de genomen </a:t>
            </a:r>
          </a:p>
          <a:p>
            <a:r>
              <a:rPr lang="nl-NL" altLang="nl-NL" smtClean="0"/>
              <a:t>maatregelen voldoende efficiënt zijn. Wanneer u dan kunt aantonen dat de werkzaamheden/apparatuur is getest door TNO bouw en ondergrond (en u werkt volgens de voorwaarden die daarin gesteld worden) dan wordt dat als voldoende beschouwd.</a:t>
            </a:r>
          </a:p>
          <a:p>
            <a:r>
              <a:rPr lang="nl-NL" altLang="nl-NL" smtClean="0"/>
              <a:t>Ook als u (aantoonbaar) werkt met een stofzuiger die volgens de keuzewijzer van Arbouw geschikt is en de werknemer draagt indien nodig nog geschikte ademhalingsbescherming, dan wordt ook dat als afdoende beoordeling beschouwd. </a:t>
            </a:r>
          </a:p>
          <a:p>
            <a:endParaRPr lang="nl-NL" altLang="nl-NL" smtClean="0"/>
          </a:p>
          <a:p>
            <a:r>
              <a:rPr lang="nl-NL" altLang="nl-NL" smtClean="0"/>
              <a:t>Is bovenstaande niet het geval, dan zult u op een andere manier aantoonbaar moeten maken dat uw medewerkers niet worden blootgesteld aan concentraties kwartsstof boven de grenswaarde. </a:t>
            </a:r>
          </a:p>
          <a:p>
            <a:endParaRPr lang="nl-NL" altLang="nl-NL" smtClean="0"/>
          </a:p>
          <a:p>
            <a:r>
              <a:rPr lang="nl-NL" altLang="nl-NL" smtClean="0"/>
              <a:t>Binnenkort kunt u op onze website de BasisInspectieModule kwarts vinden. </a:t>
            </a:r>
          </a:p>
          <a:p>
            <a:r>
              <a:rPr lang="nl-NL" altLang="nl-NL" smtClean="0"/>
              <a:t>De inspecteurs van de Inspectie SZW gebruik maken van deze BIM’s als uitgangspunt voor hun inspecties en het geeft voor u als werkgever inzage in de punten waarop we gaan inspecteren. Voor het specifieke inspectieprojecten in de bouw zal deze BIM als basis worden gebruikt en worden aangepast aan de specifieke situatie in de bouw. </a:t>
            </a:r>
          </a:p>
        </p:txBody>
      </p:sp>
    </p:spTree>
    <p:extLst>
      <p:ext uri="{BB962C8B-B14F-4D97-AF65-F5344CB8AC3E}">
        <p14:creationId xmlns:p14="http://schemas.microsoft.com/office/powerpoint/2010/main" xmlns="" val="135635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jdelijke aanduiding voor dia-afbeelding 1"/>
          <p:cNvSpPr>
            <a:spLocks noGrp="1" noRot="1" noChangeAspect="1" noTextEdit="1"/>
          </p:cNvSpPr>
          <p:nvPr>
            <p:ph type="sldImg"/>
          </p:nvPr>
        </p:nvSpPr>
        <p:spPr>
          <a:ln/>
        </p:spPr>
      </p:sp>
      <p:sp>
        <p:nvSpPr>
          <p:cNvPr id="129027"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altLang="nl-NL" dirty="0" smtClean="0">
                <a:latin typeface="Times New Roman" panose="02020603050405020304" pitchFamily="18" charset="0"/>
              </a:rPr>
              <a:t>Kwarts is een vorm van Siliciumdioxide (SiO</a:t>
            </a:r>
            <a:r>
              <a:rPr lang="nl-NL" altLang="nl-NL" baseline="-25000" dirty="0" smtClean="0">
                <a:latin typeface="Times New Roman" panose="02020603050405020304" pitchFamily="18" charset="0"/>
              </a:rPr>
              <a:t>2</a:t>
            </a:r>
            <a:r>
              <a:rPr lang="nl-NL" altLang="nl-NL" dirty="0" smtClean="0">
                <a:latin typeface="Times New Roman" panose="02020603050405020304" pitchFamily="18" charset="0"/>
              </a:rPr>
              <a:t>) en behoort tot de meest voorkomende mineralen op aarde.</a:t>
            </a:r>
          </a:p>
          <a:p>
            <a:r>
              <a:rPr lang="nl-NL" altLang="nl-NL" dirty="0" smtClean="0">
                <a:latin typeface="Times New Roman" panose="02020603050405020304" pitchFamily="18" charset="0"/>
              </a:rPr>
              <a:t>Het kan voorkomen in een kristallijne en amorfe vorm. Een amorfe vorm is bijvoorbeeld glas. </a:t>
            </a:r>
          </a:p>
          <a:p>
            <a:r>
              <a:rPr lang="nl-NL" altLang="nl-NL" dirty="0" smtClean="0">
                <a:latin typeface="Times New Roman" panose="02020603050405020304" pitchFamily="18" charset="0"/>
              </a:rPr>
              <a:t>In de vrije kristallijne vorm is het schadelijk en dan met name de </a:t>
            </a:r>
            <a:r>
              <a:rPr lang="nl-NL" altLang="nl-NL" dirty="0" err="1" smtClean="0">
                <a:latin typeface="Times New Roman" panose="02020603050405020304" pitchFamily="18" charset="0"/>
              </a:rPr>
              <a:t>respirabele</a:t>
            </a:r>
            <a:r>
              <a:rPr lang="nl-NL" altLang="nl-NL" dirty="0" smtClean="0">
                <a:latin typeface="Times New Roman" panose="02020603050405020304" pitchFamily="18" charset="0"/>
              </a:rPr>
              <a:t> deeltjes. </a:t>
            </a:r>
          </a:p>
          <a:p>
            <a:endParaRPr lang="nl-NL" altLang="nl-NL" dirty="0" smtClean="0">
              <a:latin typeface="Times New Roman" panose="02020603050405020304" pitchFamily="18" charset="0"/>
            </a:endParaRPr>
          </a:p>
          <a:p>
            <a:r>
              <a:rPr lang="nl-NL" altLang="nl-NL" dirty="0" smtClean="0">
                <a:latin typeface="Arial" panose="020B0604020202020204" pitchFamily="34" charset="0"/>
              </a:rPr>
              <a:t>Vrijkomend grof kwartsstof is niet schadelijk. Bij inademing komt het op de wanden van de luchtwegen. Het wordt daarna naar de keel verplaatst en dan uitgespuugd of ingeslikt. </a:t>
            </a:r>
          </a:p>
          <a:p>
            <a:r>
              <a:rPr lang="nl-NL" altLang="nl-NL" dirty="0" smtClean="0">
                <a:latin typeface="Arial" panose="020B0604020202020204" pitchFamily="34" charset="0"/>
              </a:rPr>
              <a:t>Maar fijn kwartsstof blijft vaak jarenlang in de longen aanwezig. </a:t>
            </a:r>
            <a:r>
              <a:rPr lang="nl-NL" altLang="nl-NL" dirty="0" err="1" smtClean="0">
                <a:latin typeface="Arial" panose="020B0604020202020204" pitchFamily="34" charset="0"/>
              </a:rPr>
              <a:t>Respirabel</a:t>
            </a:r>
            <a:r>
              <a:rPr lang="nl-NL" altLang="nl-NL" dirty="0" smtClean="0">
                <a:latin typeface="Arial" panose="020B0604020202020204" pitchFamily="34" charset="0"/>
              </a:rPr>
              <a:t> stof is die fractie van het zwevende stof die doordringt tot in de allerkleinste longblaasjes.</a:t>
            </a:r>
            <a:br>
              <a:rPr lang="nl-NL" altLang="nl-NL" dirty="0" smtClean="0">
                <a:latin typeface="Arial" panose="020B0604020202020204" pitchFamily="34" charset="0"/>
              </a:rPr>
            </a:br>
            <a:endParaRPr lang="nl-NL" altLang="nl-NL" dirty="0" smtClean="0">
              <a:latin typeface="Arial" panose="020B0604020202020204" pitchFamily="34" charset="0"/>
            </a:endParaRPr>
          </a:p>
          <a:p>
            <a:r>
              <a:rPr lang="nl-NL" altLang="nl-NL" dirty="0" smtClean="0">
                <a:latin typeface="Arial" panose="020B0604020202020204" pitchFamily="34" charset="0"/>
              </a:rPr>
              <a:t>Als ik het in de rest van deze sessie heb over kwarts, dan bedoel ik </a:t>
            </a:r>
            <a:r>
              <a:rPr lang="nl-NL" altLang="nl-NL" dirty="0" err="1" smtClean="0">
                <a:latin typeface="Arial" panose="020B0604020202020204" pitchFamily="34" charset="0"/>
              </a:rPr>
              <a:t>respirabel</a:t>
            </a:r>
            <a:r>
              <a:rPr lang="nl-NL" altLang="nl-NL" dirty="0" smtClean="0">
                <a:latin typeface="Arial" panose="020B0604020202020204" pitchFamily="34" charset="0"/>
              </a:rPr>
              <a:t> vrij kristallijn silica (dus de gevaarlijke fractie)</a:t>
            </a:r>
          </a:p>
          <a:p>
            <a:endParaRPr lang="nl-NL" altLang="nl-NL" dirty="0" smtClean="0">
              <a:latin typeface="Times New Roman" panose="02020603050405020304" pitchFamily="18" charset="0"/>
            </a:endParaRPr>
          </a:p>
        </p:txBody>
      </p:sp>
    </p:spTree>
    <p:extLst>
      <p:ext uri="{BB962C8B-B14F-4D97-AF65-F5344CB8AC3E}">
        <p14:creationId xmlns:p14="http://schemas.microsoft.com/office/powerpoint/2010/main" xmlns="" val="205588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jdelijke aanduiding voor dia-afbeelding 1"/>
          <p:cNvSpPr>
            <a:spLocks noGrp="1" noRot="1" noChangeAspect="1" noTextEdit="1"/>
          </p:cNvSpPr>
          <p:nvPr>
            <p:ph type="sldImg"/>
          </p:nvPr>
        </p:nvSpPr>
        <p:spPr>
          <a:ln/>
        </p:spPr>
      </p:sp>
      <p:sp>
        <p:nvSpPr>
          <p:cNvPr id="137219"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altLang="nl-NL" smtClean="0">
                <a:latin typeface="Times New Roman" panose="02020603050405020304" pitchFamily="18" charset="0"/>
              </a:rPr>
              <a:t>Veel bouwmaterialen zijn in meer of mindere mate kwartshoudend. Kwartshoudend wil zeggen dat een materiaal minimaal 1,5% vrij kristallijn kwarts bevat. </a:t>
            </a:r>
          </a:p>
          <a:p>
            <a:r>
              <a:rPr lang="nl-NL" altLang="nl-NL" smtClean="0">
                <a:latin typeface="Times New Roman" panose="02020603050405020304" pitchFamily="18" charset="0"/>
              </a:rPr>
              <a:t>Deze tabel geeft globaal de kwartsgehaltes van een aantal veel voorkomende bouwmaterialen aan.</a:t>
            </a:r>
          </a:p>
          <a:p>
            <a:endParaRPr lang="nl-NL" altLang="nl-NL" smtClean="0">
              <a:latin typeface="Times New Roman" panose="02020603050405020304" pitchFamily="18" charset="0"/>
            </a:endParaRPr>
          </a:p>
          <a:p>
            <a:r>
              <a:rPr lang="nl-NL" altLang="nl-NL" smtClean="0">
                <a:latin typeface="Times New Roman" panose="02020603050405020304" pitchFamily="18" charset="0"/>
              </a:rPr>
              <a:t>Daarnaast bevatten ook veel natuursteensoorten kwarts, zoals Graniet en Kwartsiet. Natuursteensoorten gips, mergel en marmer bevatten weinig tot geen kwarts.</a:t>
            </a:r>
          </a:p>
          <a:p>
            <a:endParaRPr lang="nl-NL" altLang="nl-NL" smtClean="0">
              <a:latin typeface="Times New Roman" panose="02020603050405020304" pitchFamily="18" charset="0"/>
            </a:endParaRPr>
          </a:p>
          <a:p>
            <a:r>
              <a:rPr lang="nl-NL" altLang="nl-NL" smtClean="0">
                <a:latin typeface="Times New Roman" panose="02020603050405020304" pitchFamily="18" charset="0"/>
              </a:rPr>
              <a:t>Terug naar </a:t>
            </a:r>
            <a:r>
              <a:rPr lang="nl-NL" altLang="nl-NL" b="1" smtClean="0">
                <a:latin typeface="Times New Roman" panose="02020603050405020304" pitchFamily="18" charset="0"/>
              </a:rPr>
              <a:t>Vorige Sheet</a:t>
            </a:r>
            <a:r>
              <a:rPr lang="nl-NL" altLang="nl-NL" smtClean="0">
                <a:latin typeface="Times New Roman" panose="02020603050405020304" pitchFamily="18" charset="0"/>
              </a:rPr>
              <a:t>.</a:t>
            </a:r>
          </a:p>
          <a:p>
            <a:endParaRPr lang="nl-NL" altLang="nl-NL" smtClean="0">
              <a:latin typeface="Arial" panose="020B0604020202020204" pitchFamily="34" charset="0"/>
            </a:endParaRPr>
          </a:p>
        </p:txBody>
      </p:sp>
    </p:spTree>
    <p:extLst>
      <p:ext uri="{BB962C8B-B14F-4D97-AF65-F5344CB8AC3E}">
        <p14:creationId xmlns:p14="http://schemas.microsoft.com/office/powerpoint/2010/main" xmlns="" val="132637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jdelijke aanduiding voor dia-afbeelding 1"/>
          <p:cNvSpPr>
            <a:spLocks noGrp="1" noRot="1" noChangeAspect="1" noTextEdit="1"/>
          </p:cNvSpPr>
          <p:nvPr>
            <p:ph type="sldImg"/>
          </p:nvPr>
        </p:nvSpPr>
        <p:spPr>
          <a:ln/>
        </p:spPr>
      </p:sp>
      <p:sp>
        <p:nvSpPr>
          <p:cNvPr id="136195"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04875"/>
            <a:r>
              <a:rPr lang="nl-NL" altLang="nl-NL" smtClean="0">
                <a:latin typeface="Arial" panose="020B0604020202020204" pitchFamily="34" charset="0"/>
              </a:rPr>
              <a:t>Uit diverse blootstellingsonderzoeken in opdracht van Arbouw is gebleken dat in de bouw bij bewerkingen van steenachtig materiaal de grenswaarde van kwartsstof flink wordt overschreden.  Deze tabel geeft een </a:t>
            </a:r>
            <a:r>
              <a:rPr lang="nl-NL" altLang="nl-NL" i="1" smtClean="0">
                <a:latin typeface="Arial" panose="020B0604020202020204" pitchFamily="34" charset="0"/>
              </a:rPr>
              <a:t>globaal  </a:t>
            </a:r>
            <a:r>
              <a:rPr lang="nl-NL" altLang="nl-NL" smtClean="0">
                <a:latin typeface="Arial" panose="020B0604020202020204" pitchFamily="34" charset="0"/>
              </a:rPr>
              <a:t>inzicht van de voorkomende concentraties kwartsstof bij verschillende bewerkingen.</a:t>
            </a:r>
          </a:p>
          <a:p>
            <a:pPr defTabSz="904875"/>
            <a:r>
              <a:rPr lang="nl-NL" altLang="nl-NL" smtClean="0">
                <a:latin typeface="Arial" panose="020B0604020202020204" pitchFamily="34" charset="0"/>
              </a:rPr>
              <a:t>Dit is de concentratie die voorkomt tijdens het uitvoeren van de werkzaamheden, als u géén maatregelen neemt. De noodzaak om maatregelen te nemen lijkt mij duidelijk! Gelukkig is er inmiddels veel mogelijk om de blootstelling te verlagen, daar ga ik straks verder op in.</a:t>
            </a:r>
          </a:p>
          <a:p>
            <a:pPr defTabSz="904875"/>
            <a:endParaRPr lang="nl-NL" altLang="nl-NL" smtClean="0">
              <a:latin typeface="Arial" panose="020B0604020202020204" pitchFamily="34" charset="0"/>
            </a:endParaRPr>
          </a:p>
          <a:p>
            <a:pPr defTabSz="904875"/>
            <a:r>
              <a:rPr lang="nl-NL" altLang="nl-NL" smtClean="0">
                <a:latin typeface="Arial" panose="020B0604020202020204" pitchFamily="34" charset="0"/>
              </a:rPr>
              <a:t>Bij bijvoorbeeld het zagen zul je beheersmaatregelen moeten nemen die reductiefactor van 200 hebben om op/onder de grenswaarde uit te komen. (link leggen met presentatie TNO).</a:t>
            </a:r>
          </a:p>
          <a:p>
            <a:pPr defTabSz="904875"/>
            <a:endParaRPr lang="nl-NL" altLang="nl-NL" smtClean="0">
              <a:latin typeface="Arial" panose="020B0604020202020204" pitchFamily="34" charset="0"/>
            </a:endParaRPr>
          </a:p>
          <a:p>
            <a:pPr defTabSz="904875"/>
            <a:endParaRPr lang="nl-NL" altLang="nl-NL" smtClean="0">
              <a:latin typeface="Arial" panose="020B0604020202020204" pitchFamily="34" charset="0"/>
            </a:endParaRPr>
          </a:p>
          <a:p>
            <a:pPr defTabSz="904875"/>
            <a:endParaRPr lang="nl-NL" altLang="nl-NL" smtClean="0">
              <a:latin typeface="Arial" panose="020B0604020202020204" pitchFamily="34" charset="0"/>
            </a:endParaRPr>
          </a:p>
        </p:txBody>
      </p:sp>
    </p:spTree>
    <p:extLst>
      <p:ext uri="{BB962C8B-B14F-4D97-AF65-F5344CB8AC3E}">
        <p14:creationId xmlns:p14="http://schemas.microsoft.com/office/powerpoint/2010/main" xmlns="" val="3067017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smtClean="0"/>
              <a:t>1000 M3  is</a:t>
            </a:r>
            <a:r>
              <a:rPr lang="nl-NL" baseline="0" noProof="0" dirty="0" smtClean="0"/>
              <a:t> de grootte van een gymzaal..</a:t>
            </a:r>
            <a:endParaRPr lang="nl-NL" noProof="0" dirty="0"/>
          </a:p>
        </p:txBody>
      </p:sp>
      <p:sp>
        <p:nvSpPr>
          <p:cNvPr id="4" name="Tijdelijke aanduiding voor dianummer 3"/>
          <p:cNvSpPr>
            <a:spLocks noGrp="1"/>
          </p:cNvSpPr>
          <p:nvPr>
            <p:ph type="sldNum" sz="quarter" idx="10"/>
          </p:nvPr>
        </p:nvSpPr>
        <p:spPr/>
        <p:txBody>
          <a:bodyPr/>
          <a:lstStyle/>
          <a:p>
            <a:fld id="{AB7DBDD7-8431-4C0E-938A-E3D39ED89E3D}" type="slidenum">
              <a:rPr lang="nl-NL" smtClean="0"/>
              <a:pPr/>
              <a:t>11</a:t>
            </a:fld>
            <a:endParaRPr lang="nl-NL"/>
          </a:p>
        </p:txBody>
      </p:sp>
    </p:spTree>
    <p:extLst>
      <p:ext uri="{BB962C8B-B14F-4D97-AF65-F5344CB8AC3E}">
        <p14:creationId xmlns:p14="http://schemas.microsoft.com/office/powerpoint/2010/main" xmlns="" val="401022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nl-NL" smtClean="0"/>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342785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246690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3262196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pagina">
    <p:spTree>
      <p:nvGrpSpPr>
        <p:cNvPr id="1" name=""/>
        <p:cNvGrpSpPr/>
        <p:nvPr/>
      </p:nvGrpSpPr>
      <p:grpSpPr>
        <a:xfrm>
          <a:off x="0" y="0"/>
          <a:ext cx="0" cy="0"/>
          <a:chOff x="0" y="0"/>
          <a:chExt cx="0" cy="0"/>
        </a:xfrm>
      </p:grpSpPr>
      <p:sp>
        <p:nvSpPr>
          <p:cNvPr id="11" name="f_Rechteck 6"/>
          <p:cNvSpPr/>
          <p:nvPr/>
        </p:nvSpPr>
        <p:spPr>
          <a:xfrm>
            <a:off x="0" y="0"/>
            <a:ext cx="12192000" cy="68760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200" dirty="0">
              <a:solidFill>
                <a:prstClr val="white"/>
              </a:solidFill>
            </a:endParaRPr>
          </a:p>
        </p:txBody>
      </p:sp>
      <p:sp>
        <p:nvSpPr>
          <p:cNvPr id="14" name="f_Titel 1"/>
          <p:cNvSpPr>
            <a:spLocks noGrp="1"/>
          </p:cNvSpPr>
          <p:nvPr>
            <p:ph type="ctrTitle"/>
          </p:nvPr>
        </p:nvSpPr>
        <p:spPr>
          <a:xfrm>
            <a:off x="952471" y="2178743"/>
            <a:ext cx="6108740" cy="714380"/>
          </a:xfrm>
          <a:prstGeom prst="rect">
            <a:avLst/>
          </a:prstGeom>
        </p:spPr>
        <p:txBody>
          <a:bodyPr>
            <a:noAutofit/>
          </a:bodyPr>
          <a:lstStyle>
            <a:lvl1pPr algn="r">
              <a:defRPr sz="2400" b="1">
                <a:solidFill>
                  <a:schemeClr val="bg1"/>
                </a:solidFill>
                <a:latin typeface="Verdana" pitchFamily="34" charset="0"/>
                <a:ea typeface="Verdana" pitchFamily="34" charset="0"/>
                <a:cs typeface="Verdana" pitchFamily="34" charset="0"/>
              </a:defRPr>
            </a:lvl1pPr>
          </a:lstStyle>
          <a:p>
            <a:r>
              <a:rPr lang="nl-NL" dirty="0" err="1"/>
              <a:t>Titelmasterformat</a:t>
            </a:r>
            <a:r>
              <a:rPr lang="nl-NL" dirty="0"/>
              <a:t> bewerken door te klikken</a:t>
            </a:r>
            <a:endParaRPr lang="de-DE" dirty="0"/>
          </a:p>
        </p:txBody>
      </p:sp>
      <p:sp>
        <p:nvSpPr>
          <p:cNvPr id="15" name="f_Untertitel 2"/>
          <p:cNvSpPr>
            <a:spLocks noGrp="1"/>
          </p:cNvSpPr>
          <p:nvPr>
            <p:ph type="subTitle" idx="1"/>
          </p:nvPr>
        </p:nvSpPr>
        <p:spPr>
          <a:xfrm>
            <a:off x="952475" y="3002652"/>
            <a:ext cx="6115087" cy="714380"/>
          </a:xfrm>
          <a:prstGeom prst="rect">
            <a:avLst/>
          </a:prstGeom>
        </p:spPr>
        <p:txBody>
          <a:bodyPr>
            <a:normAutofit/>
          </a:bodyPr>
          <a:lstStyle>
            <a:lvl1pPr marL="0" indent="0" algn="r">
              <a:buNone/>
              <a:defRPr sz="1400">
                <a:solidFill>
                  <a:schemeClr val="bg1">
                    <a:lumMod val="6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err="1"/>
              <a:t>Formatmodel</a:t>
            </a:r>
            <a:r>
              <a:rPr lang="nl-NL" dirty="0"/>
              <a:t> van de </a:t>
            </a:r>
            <a:r>
              <a:rPr lang="nl-NL" dirty="0" err="1"/>
              <a:t>ondertitelmaster</a:t>
            </a:r>
            <a:r>
              <a:rPr lang="nl-NL" dirty="0"/>
              <a:t> bewerken door te klikken</a:t>
            </a:r>
            <a:endParaRPr lang="de-DE" dirty="0"/>
          </a:p>
        </p:txBody>
      </p:sp>
      <p:cxnSp>
        <p:nvCxnSpPr>
          <p:cNvPr id="16" name="f_Gerade Verbindung 11"/>
          <p:cNvCxnSpPr/>
          <p:nvPr/>
        </p:nvCxnSpPr>
        <p:spPr>
          <a:xfrm rot="5400000" flipH="1" flipV="1">
            <a:off x="5198230" y="4245740"/>
            <a:ext cx="4081482" cy="8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17" name="Picture 2" descr="O:\Corporate-Design-Support\FESTOOL\FESTOOL_Logos\FESTOOL_no_Claim\Screen_Standard\Screen_FESTOOL_no_Claim_RGB_100_195_35_672x87px.png"/>
          <p:cNvPicPr>
            <a:picLocks noChangeAspect="1" noChangeArrowheads="1"/>
          </p:cNvPicPr>
          <p:nvPr/>
        </p:nvPicPr>
        <p:blipFill>
          <a:blip r:embed="rId2" cstate="screen"/>
          <a:srcRect/>
          <a:stretch>
            <a:fillRect/>
          </a:stretch>
        </p:blipFill>
        <p:spPr bwMode="auto">
          <a:xfrm>
            <a:off x="9199036" y="6027739"/>
            <a:ext cx="2353733" cy="228586"/>
          </a:xfrm>
          <a:prstGeom prst="rect">
            <a:avLst/>
          </a:prstGeom>
          <a:noFill/>
        </p:spPr>
      </p:pic>
    </p:spTree>
    <p:extLst>
      <p:ext uri="{BB962C8B-B14F-4D97-AF65-F5344CB8AC3E}">
        <p14:creationId xmlns:p14="http://schemas.microsoft.com/office/powerpoint/2010/main" xmlns="" val="1428188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14" name="f_Titel 1"/>
          <p:cNvSpPr>
            <a:spLocks noGrp="1"/>
          </p:cNvSpPr>
          <p:nvPr>
            <p:ph type="ctrTitle"/>
          </p:nvPr>
        </p:nvSpPr>
        <p:spPr>
          <a:xfrm>
            <a:off x="239349" y="260648"/>
            <a:ext cx="10450187" cy="492819"/>
          </a:xfrm>
          <a:prstGeom prst="rect">
            <a:avLst/>
          </a:prstGeom>
        </p:spPr>
        <p:txBody>
          <a:bodyPr/>
          <a:lstStyle>
            <a:lvl1pPr algn="l">
              <a:defRPr sz="2400" b="1"/>
            </a:lvl1pPr>
          </a:lstStyle>
          <a:p>
            <a:r>
              <a:rPr lang="de-DE" dirty="0" smtClean="0"/>
              <a:t>Titelmasterformat durch Klicken bearbeiten</a:t>
            </a:r>
            <a:endParaRPr lang="de-DE" dirty="0"/>
          </a:p>
        </p:txBody>
      </p:sp>
      <p:sp>
        <p:nvSpPr>
          <p:cNvPr id="9" name="f_Rechteck 6"/>
          <p:cNvSpPr/>
          <p:nvPr userDrawn="1"/>
        </p:nvSpPr>
        <p:spPr>
          <a:xfrm>
            <a:off x="1" y="6253597"/>
            <a:ext cx="12193355" cy="6129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dirty="0"/>
          </a:p>
        </p:txBody>
      </p:sp>
      <p:cxnSp>
        <p:nvCxnSpPr>
          <p:cNvPr id="16" name="f_Gerade Verbindung 11"/>
          <p:cNvCxnSpPr/>
          <p:nvPr userDrawn="1"/>
        </p:nvCxnSpPr>
        <p:spPr>
          <a:xfrm flipV="1">
            <a:off x="9648395" y="6237312"/>
            <a:ext cx="0" cy="449140"/>
          </a:xfrm>
          <a:prstGeom prst="line">
            <a:avLst/>
          </a:prstGeom>
          <a:ln w="12700">
            <a:solidFill>
              <a:srgbClr val="64C323"/>
            </a:solidFill>
          </a:ln>
        </p:spPr>
        <p:style>
          <a:lnRef idx="1">
            <a:schemeClr val="accent1"/>
          </a:lnRef>
          <a:fillRef idx="0">
            <a:schemeClr val="accent1"/>
          </a:fillRef>
          <a:effectRef idx="0">
            <a:schemeClr val="accent1"/>
          </a:effectRef>
          <a:fontRef idx="minor">
            <a:schemeClr val="tx1"/>
          </a:fontRef>
        </p:style>
      </p:cxnSp>
      <p:pic>
        <p:nvPicPr>
          <p:cNvPr id="12" name="f_Grafik 5" descr="FESTOOL_HKS_65-K_n_56.png"/>
          <p:cNvPicPr>
            <a:picLocks noChangeAspect="1"/>
          </p:cNvPicPr>
          <p:nvPr userDrawn="1"/>
        </p:nvPicPr>
        <p:blipFill>
          <a:blip r:embed="rId2" cstate="email"/>
          <a:stretch>
            <a:fillRect/>
          </a:stretch>
        </p:blipFill>
        <p:spPr>
          <a:xfrm>
            <a:off x="9791297" y="6436800"/>
            <a:ext cx="2112235" cy="248154"/>
          </a:xfrm>
          <a:prstGeom prst="rect">
            <a:avLst/>
          </a:prstGeom>
        </p:spPr>
      </p:pic>
    </p:spTree>
    <p:extLst>
      <p:ext uri="{BB962C8B-B14F-4D97-AF65-F5344CB8AC3E}">
        <p14:creationId xmlns:p14="http://schemas.microsoft.com/office/powerpoint/2010/main" xmlns="" val="27766161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nhalt breiter Footer">
    <p:spTree>
      <p:nvGrpSpPr>
        <p:cNvPr id="1" name=""/>
        <p:cNvGrpSpPr/>
        <p:nvPr/>
      </p:nvGrpSpPr>
      <p:grpSpPr>
        <a:xfrm>
          <a:off x="0" y="0"/>
          <a:ext cx="0" cy="0"/>
          <a:chOff x="0" y="0"/>
          <a:chExt cx="0" cy="0"/>
        </a:xfrm>
      </p:grpSpPr>
      <p:sp>
        <p:nvSpPr>
          <p:cNvPr id="14" name="f_Titel 1"/>
          <p:cNvSpPr>
            <a:spLocks noGrp="1"/>
          </p:cNvSpPr>
          <p:nvPr>
            <p:ph type="ctrTitle"/>
          </p:nvPr>
        </p:nvSpPr>
        <p:spPr>
          <a:xfrm>
            <a:off x="239349" y="260648"/>
            <a:ext cx="10450187" cy="492819"/>
          </a:xfrm>
          <a:prstGeom prst="rect">
            <a:avLst/>
          </a:prstGeom>
        </p:spPr>
        <p:txBody>
          <a:bodyPr/>
          <a:lstStyle>
            <a:lvl1pPr algn="l">
              <a:defRPr sz="2400" b="1"/>
            </a:lvl1pPr>
          </a:lstStyle>
          <a:p>
            <a:r>
              <a:rPr lang="de-DE" dirty="0" smtClean="0"/>
              <a:t>Titelmasterformat durch Klicken bearbeiten</a:t>
            </a:r>
            <a:endParaRPr lang="de-DE" dirty="0"/>
          </a:p>
        </p:txBody>
      </p:sp>
      <p:sp>
        <p:nvSpPr>
          <p:cNvPr id="9" name="f_Rechteck 6"/>
          <p:cNvSpPr/>
          <p:nvPr userDrawn="1"/>
        </p:nvSpPr>
        <p:spPr>
          <a:xfrm>
            <a:off x="1" y="6253597"/>
            <a:ext cx="12193355" cy="6129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dirty="0"/>
          </a:p>
        </p:txBody>
      </p:sp>
      <p:cxnSp>
        <p:nvCxnSpPr>
          <p:cNvPr id="16" name="f_Gerade Verbindung 11"/>
          <p:cNvCxnSpPr/>
          <p:nvPr userDrawn="1"/>
        </p:nvCxnSpPr>
        <p:spPr>
          <a:xfrm flipV="1">
            <a:off x="9648395" y="6237312"/>
            <a:ext cx="0" cy="449140"/>
          </a:xfrm>
          <a:prstGeom prst="line">
            <a:avLst/>
          </a:prstGeom>
          <a:ln w="12700">
            <a:solidFill>
              <a:srgbClr val="64C323"/>
            </a:solidFill>
          </a:ln>
        </p:spPr>
        <p:style>
          <a:lnRef idx="1">
            <a:schemeClr val="accent1"/>
          </a:lnRef>
          <a:fillRef idx="0">
            <a:schemeClr val="accent1"/>
          </a:fillRef>
          <a:effectRef idx="0">
            <a:schemeClr val="accent1"/>
          </a:effectRef>
          <a:fontRef idx="minor">
            <a:schemeClr val="tx1"/>
          </a:fontRef>
        </p:style>
      </p:cxnSp>
      <p:pic>
        <p:nvPicPr>
          <p:cNvPr id="12" name="f_Grafik 5" descr="FESTOOL_HKS_65-K_n_56.png"/>
          <p:cNvPicPr>
            <a:picLocks noChangeAspect="1"/>
          </p:cNvPicPr>
          <p:nvPr userDrawn="1"/>
        </p:nvPicPr>
        <p:blipFill>
          <a:blip r:embed="rId2" cstate="email"/>
          <a:stretch>
            <a:fillRect/>
          </a:stretch>
        </p:blipFill>
        <p:spPr>
          <a:xfrm>
            <a:off x="9791297" y="6436800"/>
            <a:ext cx="2112235" cy="248154"/>
          </a:xfrm>
          <a:prstGeom prst="rect">
            <a:avLst/>
          </a:prstGeom>
        </p:spPr>
      </p:pic>
    </p:spTree>
    <p:extLst>
      <p:ext uri="{BB962C8B-B14F-4D97-AF65-F5344CB8AC3E}">
        <p14:creationId xmlns:p14="http://schemas.microsoft.com/office/powerpoint/2010/main" xmlns="" val="4066981133"/>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nhalt breiter Footer">
    <p:spTree>
      <p:nvGrpSpPr>
        <p:cNvPr id="1" name=""/>
        <p:cNvGrpSpPr/>
        <p:nvPr/>
      </p:nvGrpSpPr>
      <p:grpSpPr>
        <a:xfrm>
          <a:off x="0" y="0"/>
          <a:ext cx="0" cy="0"/>
          <a:chOff x="0" y="0"/>
          <a:chExt cx="0" cy="0"/>
        </a:xfrm>
      </p:grpSpPr>
      <p:sp>
        <p:nvSpPr>
          <p:cNvPr id="14" name="f_Titel 1"/>
          <p:cNvSpPr>
            <a:spLocks noGrp="1"/>
          </p:cNvSpPr>
          <p:nvPr>
            <p:ph type="ctrTitle"/>
          </p:nvPr>
        </p:nvSpPr>
        <p:spPr>
          <a:xfrm>
            <a:off x="239349" y="260648"/>
            <a:ext cx="10450187" cy="492819"/>
          </a:xfrm>
          <a:prstGeom prst="rect">
            <a:avLst/>
          </a:prstGeom>
        </p:spPr>
        <p:txBody>
          <a:bodyPr/>
          <a:lstStyle>
            <a:lvl1pPr algn="l">
              <a:defRPr sz="2400" b="1"/>
            </a:lvl1pPr>
          </a:lstStyle>
          <a:p>
            <a:r>
              <a:rPr lang="de-DE" dirty="0" smtClean="0"/>
              <a:t>Titelmasterformat durch Klicken bearbeiten</a:t>
            </a:r>
            <a:endParaRPr lang="de-DE" dirty="0"/>
          </a:p>
        </p:txBody>
      </p:sp>
      <p:sp>
        <p:nvSpPr>
          <p:cNvPr id="9" name="f_Rechteck 6"/>
          <p:cNvSpPr/>
          <p:nvPr userDrawn="1"/>
        </p:nvSpPr>
        <p:spPr>
          <a:xfrm>
            <a:off x="1" y="6253597"/>
            <a:ext cx="12193355" cy="6129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200" dirty="0"/>
          </a:p>
        </p:txBody>
      </p:sp>
      <p:cxnSp>
        <p:nvCxnSpPr>
          <p:cNvPr id="16" name="f_Gerade Verbindung 11"/>
          <p:cNvCxnSpPr/>
          <p:nvPr userDrawn="1"/>
        </p:nvCxnSpPr>
        <p:spPr>
          <a:xfrm flipV="1">
            <a:off x="9648395" y="6038380"/>
            <a:ext cx="0" cy="648072"/>
          </a:xfrm>
          <a:prstGeom prst="line">
            <a:avLst/>
          </a:prstGeom>
          <a:ln w="12700">
            <a:solidFill>
              <a:srgbClr val="64C323"/>
            </a:solidFill>
          </a:ln>
        </p:spPr>
        <p:style>
          <a:lnRef idx="1">
            <a:schemeClr val="accent1"/>
          </a:lnRef>
          <a:fillRef idx="0">
            <a:schemeClr val="accent1"/>
          </a:fillRef>
          <a:effectRef idx="0">
            <a:schemeClr val="accent1"/>
          </a:effectRef>
          <a:fontRef idx="minor">
            <a:schemeClr val="tx1"/>
          </a:fontRef>
        </p:style>
      </p:cxnSp>
      <p:pic>
        <p:nvPicPr>
          <p:cNvPr id="12" name="f_Grafik 5" descr="FESTOOL_HKS_65-K_n_56.png"/>
          <p:cNvPicPr>
            <a:picLocks noChangeAspect="1"/>
          </p:cNvPicPr>
          <p:nvPr userDrawn="1"/>
        </p:nvPicPr>
        <p:blipFill>
          <a:blip r:embed="rId2" cstate="email"/>
          <a:stretch>
            <a:fillRect/>
          </a:stretch>
        </p:blipFill>
        <p:spPr>
          <a:xfrm>
            <a:off x="9791297" y="6436800"/>
            <a:ext cx="2112235" cy="248154"/>
          </a:xfrm>
          <a:prstGeom prst="rect">
            <a:avLst/>
          </a:prstGeom>
        </p:spPr>
      </p:pic>
    </p:spTree>
    <p:extLst>
      <p:ext uri="{BB962C8B-B14F-4D97-AF65-F5344CB8AC3E}">
        <p14:creationId xmlns:p14="http://schemas.microsoft.com/office/powerpoint/2010/main" xmlns="" val="97593786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1280524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nl-NL" smtClean="0"/>
              <a:t>Klik om de stijl te bewerken</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392204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232754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39789"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3"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88860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398411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357424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305605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33"/>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C7DBAEA-200C-47A3-8D00-ABEDE4C87A97}" type="datetimeFigureOut">
              <a:rPr lang="de-DE" smtClean="0"/>
              <a:pPr/>
              <a:t>06.04.2016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130765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DBAEA-200C-47A3-8D00-ABEDE4C87A97}" type="datetimeFigureOut">
              <a:rPr lang="de-DE" smtClean="0"/>
              <a:pPr/>
              <a:t>06.04.2016</a:t>
            </a:fld>
            <a:endParaRPr lang="de-DE"/>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6A825-4A66-46B8-9B08-C497CFA6AE40}" type="slidenum">
              <a:rPr lang="de-DE" smtClean="0"/>
              <a:pPr/>
              <a:t>‹nr.›</a:t>
            </a:fld>
            <a:endParaRPr lang="de-DE"/>
          </a:p>
        </p:txBody>
      </p:sp>
    </p:spTree>
    <p:extLst>
      <p:ext uri="{BB962C8B-B14F-4D97-AF65-F5344CB8AC3E}">
        <p14:creationId xmlns:p14="http://schemas.microsoft.com/office/powerpoint/2010/main" xmlns="" val="2993699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6.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7.png"/><Relationship Id="rId3" Type="http://schemas.openxmlformats.org/officeDocument/2006/relationships/image" Target="../media/image40.jpeg"/><Relationship Id="rId7" Type="http://schemas.openxmlformats.org/officeDocument/2006/relationships/image" Target="../media/image36.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5.png"/><Relationship Id="rId5" Type="http://schemas.openxmlformats.org/officeDocument/2006/relationships/image" Target="../media/image42.jpe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jpeg"/><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hyperlink" Target="//upload.wikimedia.org/wikipedia/commons/4/4a/Quartz_oisan.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GB" dirty="0" smtClean="0"/>
              <a:t>Welkom</a:t>
            </a:r>
            <a:endParaRPr lang="en-GB" dirty="0"/>
          </a:p>
        </p:txBody>
      </p:sp>
      <p:sp>
        <p:nvSpPr>
          <p:cNvPr id="3" name="Titel 1"/>
          <p:cNvSpPr txBox="1">
            <a:spLocks/>
          </p:cNvSpPr>
          <p:nvPr/>
        </p:nvSpPr>
        <p:spPr>
          <a:xfrm>
            <a:off x="2250708" y="3163167"/>
            <a:ext cx="4581555" cy="71438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400" b="1" kern="1200">
                <a:solidFill>
                  <a:schemeClr val="bg1"/>
                </a:solidFill>
                <a:latin typeface="Verdana" pitchFamily="34" charset="0"/>
                <a:ea typeface="Verdana" pitchFamily="34" charset="0"/>
                <a:cs typeface="Verdana" pitchFamily="34" charset="0"/>
              </a:defRPr>
            </a:lvl1pPr>
          </a:lstStyle>
          <a:p>
            <a:r>
              <a:rPr lang="en-GB" dirty="0"/>
              <a:t>Toolbox   </a:t>
            </a:r>
            <a:r>
              <a:rPr lang="en-GB" dirty="0" err="1"/>
              <a:t>Stofvrij</a:t>
            </a:r>
            <a:r>
              <a:rPr lang="en-GB" dirty="0"/>
              <a:t> werken</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37917" y="1444065"/>
            <a:ext cx="3066611" cy="1449058"/>
          </a:xfrm>
          <a:prstGeom prst="rect">
            <a:avLst/>
          </a:prstGeom>
        </p:spPr>
      </p:pic>
    </p:spTree>
    <p:extLst>
      <p:ext uri="{BB962C8B-B14F-4D97-AF65-F5344CB8AC3E}">
        <p14:creationId xmlns:p14="http://schemas.microsoft.com/office/powerpoint/2010/main" xmlns="" val="1778002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p:cNvSpPr>
          <p:nvPr/>
        </p:nvSpPr>
        <p:spPr bwMode="auto">
          <a:xfrm>
            <a:off x="0" y="0"/>
            <a:ext cx="12192000" cy="6858000"/>
          </a:xfrm>
          <a:prstGeom prst="rect">
            <a:avLst/>
          </a:prstGeom>
          <a:solidFill>
            <a:schemeClr val="accent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a:defRPr sz="1600">
                <a:solidFill>
                  <a:schemeClr val="tx1"/>
                </a:solidFill>
                <a:latin typeface="Verdana" panose="020B0604030504040204" pitchFamily="34" charset="0"/>
              </a:defRPr>
            </a:lvl1pPr>
            <a:lvl2pPr marL="742950" indent="-285750">
              <a:defRPr sz="1600">
                <a:solidFill>
                  <a:schemeClr val="tx1"/>
                </a:solidFill>
                <a:latin typeface="Verdana" panose="020B0604030504040204" pitchFamily="34" charset="0"/>
              </a:defRPr>
            </a:lvl2pPr>
            <a:lvl3pPr marL="1143000" indent="-228600">
              <a:defRPr sz="1600">
                <a:solidFill>
                  <a:schemeClr val="tx1"/>
                </a:solidFill>
                <a:latin typeface="Verdana" panose="020B0604030504040204" pitchFamily="34" charset="0"/>
              </a:defRPr>
            </a:lvl3pPr>
            <a:lvl4pPr marL="1600200" indent="-228600">
              <a:defRPr sz="1600">
                <a:solidFill>
                  <a:schemeClr val="tx1"/>
                </a:solidFill>
                <a:latin typeface="Verdana" panose="020B0604030504040204" pitchFamily="34" charset="0"/>
              </a:defRPr>
            </a:lvl4pPr>
            <a:lvl5pPr marL="2057400" indent="-228600">
              <a:defRPr sz="1600">
                <a:solidFill>
                  <a:schemeClr val="tx1"/>
                </a:solidFill>
                <a:latin typeface="Verdana" panose="020B0604030504040204" pitchFamily="34" charset="0"/>
              </a:defRPr>
            </a:lvl5pPr>
            <a:lvl6pPr marL="2514600" indent="-228600" eaLnBrk="0" fontAlgn="base" hangingPunct="0">
              <a:spcBef>
                <a:spcPct val="0"/>
              </a:spcBef>
              <a:spcAft>
                <a:spcPct val="0"/>
              </a:spcAft>
              <a:defRPr sz="1600">
                <a:solidFill>
                  <a:schemeClr val="tx1"/>
                </a:solidFill>
                <a:latin typeface="Verdana" panose="020B0604030504040204" pitchFamily="34" charset="0"/>
              </a:defRPr>
            </a:lvl6pPr>
            <a:lvl7pPr marL="2971800" indent="-228600" eaLnBrk="0" fontAlgn="base" hangingPunct="0">
              <a:spcBef>
                <a:spcPct val="0"/>
              </a:spcBef>
              <a:spcAft>
                <a:spcPct val="0"/>
              </a:spcAft>
              <a:defRPr sz="1600">
                <a:solidFill>
                  <a:schemeClr val="tx1"/>
                </a:solidFill>
                <a:latin typeface="Verdana" panose="020B0604030504040204" pitchFamily="34" charset="0"/>
              </a:defRPr>
            </a:lvl7pPr>
            <a:lvl8pPr marL="3429000" indent="-228600" eaLnBrk="0" fontAlgn="base" hangingPunct="0">
              <a:spcBef>
                <a:spcPct val="0"/>
              </a:spcBef>
              <a:spcAft>
                <a:spcPct val="0"/>
              </a:spcAft>
              <a:defRPr sz="1600">
                <a:solidFill>
                  <a:schemeClr val="tx1"/>
                </a:solidFill>
                <a:latin typeface="Verdana" panose="020B0604030504040204" pitchFamily="34" charset="0"/>
              </a:defRPr>
            </a:lvl8pPr>
            <a:lvl9pPr marL="3886200" indent="-228600" eaLnBrk="0" fontAlgn="base" hangingPunct="0">
              <a:spcBef>
                <a:spcPct val="0"/>
              </a:spcBef>
              <a:spcAft>
                <a:spcPct val="0"/>
              </a:spcAft>
              <a:defRPr sz="1600">
                <a:solidFill>
                  <a:schemeClr val="tx1"/>
                </a:solidFill>
                <a:latin typeface="Verdana" panose="020B0604030504040204" pitchFamily="34" charset="0"/>
              </a:defRPr>
            </a:lvl9pPr>
          </a:lstStyle>
          <a:p>
            <a:endParaRPr lang="nl-NL" altLang="nl-NL"/>
          </a:p>
        </p:txBody>
      </p:sp>
      <p:pic>
        <p:nvPicPr>
          <p:cNvPr id="7885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
            <a:ext cx="9906000" cy="2001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el 11"/>
          <p:cNvSpPr>
            <a:spLocks noGrp="1"/>
          </p:cNvSpPr>
          <p:nvPr>
            <p:ph type="title"/>
          </p:nvPr>
        </p:nvSpPr>
        <p:spPr>
          <a:xfrm>
            <a:off x="1750674" y="1465736"/>
            <a:ext cx="8420100" cy="865187"/>
          </a:xfrm>
        </p:spPr>
        <p:txBody>
          <a:bodyPr/>
          <a:lstStyle/>
          <a:p>
            <a:pPr>
              <a:defRPr/>
            </a:pPr>
            <a:r>
              <a:rPr lang="nl-NL" sz="2800" dirty="0">
                <a:solidFill>
                  <a:schemeClr val="bg1"/>
                </a:solidFill>
                <a:sym typeface="Arial" charset="0"/>
              </a:rPr>
              <a:t>Bekende blootstelling </a:t>
            </a:r>
          </a:p>
        </p:txBody>
      </p:sp>
      <p:sp>
        <p:nvSpPr>
          <p:cNvPr id="78853" name="Tijdelijke aanduiding voor tekst 12"/>
          <p:cNvSpPr>
            <a:spLocks noGrp="1"/>
          </p:cNvSpPr>
          <p:nvPr>
            <p:ph type="body" idx="1"/>
          </p:nvPr>
        </p:nvSpPr>
        <p:spPr bwMode="auto">
          <a:xfrm>
            <a:off x="1750674" y="6445925"/>
            <a:ext cx="8420100" cy="28733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eaLnBrk="1" hangingPunct="1"/>
            <a:r>
              <a:rPr lang="nl-NL" altLang="nl-NL" sz="1867" dirty="0"/>
              <a:t>Bron: brochure </a:t>
            </a:r>
            <a:r>
              <a:rPr lang="nl-NL" altLang="nl-NL" sz="1867" dirty="0" err="1"/>
              <a:t>Arbouw</a:t>
            </a:r>
            <a:r>
              <a:rPr lang="nl-NL" altLang="nl-NL" sz="1867" dirty="0"/>
              <a:t> ‘Kwartsstof te lijf’</a:t>
            </a:r>
            <a:endParaRPr lang="nl-NL" altLang="nl-NL" sz="1867" dirty="0">
              <a:sym typeface="Wingdings 3" panose="05040102010807070707" pitchFamily="18" charset="2"/>
            </a:endParaRPr>
          </a:p>
        </p:txBody>
      </p:sp>
      <p:graphicFrame>
        <p:nvGraphicFramePr>
          <p:cNvPr id="6" name="Group 23"/>
          <p:cNvGraphicFramePr>
            <a:graphicFrameLocks/>
          </p:cNvGraphicFramePr>
          <p:nvPr>
            <p:extLst>
              <p:ext uri="{D42A27DB-BD31-4B8C-83A1-F6EECF244321}">
                <p14:modId xmlns:p14="http://schemas.microsoft.com/office/powerpoint/2010/main" xmlns="" val="327679152"/>
              </p:ext>
            </p:extLst>
          </p:nvPr>
        </p:nvGraphicFramePr>
        <p:xfrm>
          <a:off x="1727201" y="2415274"/>
          <a:ext cx="8815389" cy="3846983"/>
        </p:xfrm>
        <a:graphic>
          <a:graphicData uri="http://schemas.openxmlformats.org/drawingml/2006/table">
            <a:tbl>
              <a:tblPr/>
              <a:tblGrid>
                <a:gridCol w="2938463"/>
                <a:gridCol w="2938463"/>
                <a:gridCol w="2938463"/>
              </a:tblGrid>
              <a:tr h="10058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dirty="0" smtClean="0">
                          <a:ln>
                            <a:noFill/>
                          </a:ln>
                          <a:solidFill>
                            <a:schemeClr val="bg1"/>
                          </a:solidFill>
                          <a:effectLst/>
                          <a:latin typeface="Verdana" pitchFamily="34" charset="0"/>
                        </a:rPr>
                        <a:t>Activiteit</a:t>
                      </a:r>
                      <a:endParaRPr kumimoji="0" lang="nl-NL" sz="2000" b="0" i="0" u="none" strike="noStrike" cap="none" normalizeH="0" baseline="0" dirty="0" smtClean="0">
                        <a:ln>
                          <a:noFill/>
                        </a:ln>
                        <a:solidFill>
                          <a:schemeClr val="bg1"/>
                        </a:solidFill>
                        <a:effectLst/>
                        <a:latin typeface="Verdana" pitchFamily="34" charset="0"/>
                      </a:endParaRP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dirty="0" smtClean="0">
                          <a:ln>
                            <a:noFill/>
                          </a:ln>
                          <a:solidFill>
                            <a:schemeClr val="bg1"/>
                          </a:solidFill>
                          <a:effectLst/>
                          <a:latin typeface="Verdana" pitchFamily="34" charset="0"/>
                        </a:rPr>
                        <a:t>Kwartsstof </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dirty="0" smtClean="0">
                          <a:ln>
                            <a:noFill/>
                          </a:ln>
                          <a:solidFill>
                            <a:schemeClr val="bg1"/>
                          </a:solidFill>
                          <a:effectLst/>
                          <a:latin typeface="Verdana" pitchFamily="34" charset="0"/>
                        </a:rPr>
                        <a:t>in de lucht (mg/m</a:t>
                      </a:r>
                      <a:r>
                        <a:rPr kumimoji="0" lang="nl-NL" sz="2000" b="1" i="0" u="none" strike="noStrike" cap="none" normalizeH="0" baseline="30000" dirty="0" smtClean="0">
                          <a:ln>
                            <a:noFill/>
                          </a:ln>
                          <a:solidFill>
                            <a:schemeClr val="bg1"/>
                          </a:solidFill>
                          <a:effectLst/>
                          <a:latin typeface="Verdana" pitchFamily="34" charset="0"/>
                        </a:rPr>
                        <a:t>3</a:t>
                      </a:r>
                      <a:r>
                        <a:rPr kumimoji="0" lang="nl-NL" sz="2000" b="1" i="0" u="none" strike="noStrike" cap="none" normalizeH="0" baseline="0" dirty="0" smtClean="0">
                          <a:ln>
                            <a:noFill/>
                          </a:ln>
                          <a:solidFill>
                            <a:schemeClr val="bg1"/>
                          </a:solidFill>
                          <a:effectLst/>
                          <a:latin typeface="Verdana" pitchFamily="34" charset="0"/>
                        </a:rPr>
                        <a:t>)</a:t>
                      </a:r>
                      <a:endParaRPr kumimoji="0" lang="nl-NL" sz="2000" b="0" i="0" u="none" strike="noStrike" cap="none" normalizeH="0" baseline="0" dirty="0" smtClean="0">
                        <a:ln>
                          <a:noFill/>
                        </a:ln>
                        <a:solidFill>
                          <a:schemeClr val="bg1"/>
                        </a:solidFill>
                        <a:effectLst/>
                        <a:latin typeface="Verdana" pitchFamily="34" charset="0"/>
                      </a:endParaRP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dirty="0" smtClean="0">
                          <a:ln>
                            <a:noFill/>
                          </a:ln>
                          <a:solidFill>
                            <a:schemeClr val="bg1"/>
                          </a:solidFill>
                          <a:effectLst/>
                          <a:latin typeface="Verdana" pitchFamily="34" charset="0"/>
                        </a:rPr>
                        <a:t>Opmerking</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Zagen </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ca. 15</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200 x teveel</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Frezen (sleuven)</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ca. 15</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200 x teveel</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Boren</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smtClean="0">
                          <a:ln>
                            <a:noFill/>
                          </a:ln>
                          <a:solidFill>
                            <a:schemeClr val="bg1"/>
                          </a:solidFill>
                          <a:effectLst/>
                          <a:latin typeface="Verdana" pitchFamily="34" charset="0"/>
                        </a:rPr>
                        <a:t>ca. 2,5</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33 x teveel</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smtClean="0">
                          <a:ln>
                            <a:noFill/>
                          </a:ln>
                          <a:solidFill>
                            <a:schemeClr val="bg1"/>
                          </a:solidFill>
                          <a:effectLst/>
                          <a:latin typeface="Verdana" pitchFamily="34" charset="0"/>
                        </a:rPr>
                        <a:t>Schuren/slijpen van vlakken</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ca. 15</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200 x teveel</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Vegen</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ca. 1</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0" i="0" u="none" strike="noStrike" cap="none" normalizeH="0" baseline="0" dirty="0" smtClean="0">
                          <a:ln>
                            <a:noFill/>
                          </a:ln>
                          <a:solidFill>
                            <a:schemeClr val="bg1"/>
                          </a:solidFill>
                          <a:effectLst/>
                          <a:latin typeface="Verdana" pitchFamily="34" charset="0"/>
                        </a:rPr>
                        <a:t>13 x teveel</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2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2000" b="0" i="0" u="none" strike="noStrike" cap="none" normalizeH="0" baseline="0" dirty="0" smtClean="0">
                        <a:ln>
                          <a:noFill/>
                        </a:ln>
                        <a:solidFill>
                          <a:schemeClr val="bg1"/>
                        </a:solidFill>
                        <a:effectLst/>
                        <a:latin typeface="Verdana" pitchFamily="34" charset="0"/>
                      </a:endParaRP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dirty="0" smtClean="0">
                          <a:ln>
                            <a:noFill/>
                          </a:ln>
                          <a:solidFill>
                            <a:schemeClr val="bg1"/>
                          </a:solidFill>
                          <a:effectLst/>
                          <a:latin typeface="Verdana" pitchFamily="34" charset="0"/>
                        </a:rPr>
                        <a:t>0,075</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000" b="1" i="0" u="none" strike="noStrike" cap="none" normalizeH="0" baseline="0" dirty="0" smtClean="0">
                          <a:ln>
                            <a:noFill/>
                          </a:ln>
                          <a:solidFill>
                            <a:schemeClr val="bg1"/>
                          </a:solidFill>
                          <a:effectLst/>
                          <a:latin typeface="Verdana" pitchFamily="34" charset="0"/>
                        </a:rPr>
                        <a:t>Grenswaarde</a:t>
                      </a:r>
                    </a:p>
                  </a:txBody>
                  <a:tcPr marL="99065" marR="99065"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3876372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print"/>
          <a:srcRect l="25135" t="4106" r="3046" b="-4106"/>
          <a:stretch/>
        </p:blipFill>
        <p:spPr>
          <a:xfrm>
            <a:off x="0" y="1"/>
            <a:ext cx="12192000" cy="6535479"/>
          </a:xfrm>
          <a:prstGeom prst="rect">
            <a:avLst/>
          </a:prstGeom>
        </p:spPr>
      </p:pic>
      <p:sp>
        <p:nvSpPr>
          <p:cNvPr id="5" name="Rechthoek 4"/>
          <p:cNvSpPr/>
          <p:nvPr/>
        </p:nvSpPr>
        <p:spPr>
          <a:xfrm>
            <a:off x="0" y="1458197"/>
            <a:ext cx="7130901" cy="3238900"/>
          </a:xfrm>
          <a:prstGeom prst="rect">
            <a:avLst/>
          </a:prstGeom>
        </p:spPr>
        <p:txBody>
          <a:bodyPr wrap="square">
            <a:spAutoFit/>
          </a:bodyPr>
          <a:lstStyle/>
          <a:p>
            <a:pPr lvl="0" fontAlgn="base">
              <a:spcBef>
                <a:spcPct val="25000"/>
              </a:spcBef>
              <a:spcAft>
                <a:spcPct val="0"/>
              </a:spcAft>
            </a:pP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Wettelijke grenswaarde kwartsstof:</a:t>
            </a:r>
          </a:p>
          <a:p>
            <a:pPr lvl="0" fontAlgn="base">
              <a:spcBef>
                <a:spcPct val="25000"/>
              </a:spcBef>
              <a:spcAft>
                <a:spcPct val="0"/>
              </a:spcAft>
            </a:pPr>
            <a:endPar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fontAlgn="base">
              <a:spcBef>
                <a:spcPct val="25000"/>
              </a:spcBef>
              <a:spcAft>
                <a:spcPct val="0"/>
              </a:spcAft>
            </a:pP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       0,075 mg / m</a:t>
            </a:r>
            <a:r>
              <a:rPr lang="nl-NL"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p>
          <a:p>
            <a:pPr lvl="0" fontAlgn="base">
              <a:spcBef>
                <a:spcPct val="25000"/>
              </a:spcBef>
              <a:spcAft>
                <a:spcPct val="0"/>
              </a:spcAft>
            </a:pPr>
            <a:endParaRPr lang="en-US"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0" fontAlgn="base">
              <a:spcBef>
                <a:spcPct val="25000"/>
              </a:spcBef>
              <a:spcAft>
                <a:spcPct val="0"/>
              </a:spcAft>
            </a:pPr>
            <a:r>
              <a:rPr lang="en-US"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		=</a:t>
            </a:r>
            <a:endParaRPr lang="nl-NL"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fontAlgn="base">
              <a:spcBef>
                <a:spcPct val="25000"/>
              </a:spcBef>
              <a:spcAft>
                <a:spcPct val="0"/>
              </a:spcAft>
            </a:pP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      75     gram</a:t>
            </a:r>
          </a:p>
          <a:p>
            <a:pPr lvl="0" fontAlgn="base">
              <a:spcBef>
                <a:spcPct val="25000"/>
              </a:spcBef>
              <a:spcAft>
                <a:spcPct val="0"/>
              </a:spcAft>
            </a:pPr>
            <a:endPar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kstvak 1"/>
          <p:cNvSpPr txBox="1"/>
          <p:nvPr/>
        </p:nvSpPr>
        <p:spPr>
          <a:xfrm>
            <a:off x="5120256" y="4283233"/>
            <a:ext cx="1544012" cy="369332"/>
          </a:xfrm>
          <a:prstGeom prst="rect">
            <a:avLst/>
          </a:prstGeom>
          <a:noFill/>
        </p:spPr>
        <p:txBody>
          <a:bodyPr wrap="none" rtlCol="0">
            <a:spAutoFit/>
          </a:bodyPr>
          <a:lstStyle/>
          <a:p>
            <a:r>
              <a:rPr lang="nl-NL" b="1" dirty="0">
                <a:latin typeface="Verdana" panose="020B0604030504040204" pitchFamily="34" charset="0"/>
                <a:ea typeface="Verdana" panose="020B0604030504040204" pitchFamily="34" charset="0"/>
                <a:cs typeface="Verdana" panose="020B0604030504040204" pitchFamily="34" charset="0"/>
              </a:rPr>
              <a:t>± 75 gram</a:t>
            </a:r>
          </a:p>
        </p:txBody>
      </p:sp>
      <p:grpSp>
        <p:nvGrpSpPr>
          <p:cNvPr id="4" name="Groep 3"/>
          <p:cNvGrpSpPr/>
          <p:nvPr/>
        </p:nvGrpSpPr>
        <p:grpSpPr>
          <a:xfrm>
            <a:off x="5255002" y="2388313"/>
            <a:ext cx="1509932" cy="1991120"/>
            <a:chOff x="3941251" y="1791235"/>
            <a:chExt cx="1132449" cy="1493340"/>
          </a:xfrm>
        </p:grpSpPr>
        <p:pic>
          <p:nvPicPr>
            <p:cNvPr id="8" name="Afbeelding 7"/>
            <p:cNvPicPr>
              <a:picLocks noChangeAspect="1"/>
            </p:cNvPicPr>
            <p:nvPr/>
          </p:nvPicPr>
          <p:blipFill rotWithShape="1">
            <a:blip r:embed="rId4" cstate="print">
              <a:extLst>
                <a:ext uri="{28A0092B-C50C-407E-A947-70E740481C1C}">
                  <a14:useLocalDpi xmlns:a14="http://schemas.microsoft.com/office/drawing/2010/main" xmlns="" val="0"/>
                </a:ext>
              </a:extLst>
            </a:blip>
            <a:srcRect l="7279" t="9486" r="5496" b="7043"/>
            <a:stretch/>
          </p:blipFill>
          <p:spPr>
            <a:xfrm>
              <a:off x="3941251" y="1791235"/>
              <a:ext cx="1132449" cy="1493340"/>
            </a:xfrm>
            <a:prstGeom prst="rect">
              <a:avLst/>
            </a:prstGeom>
          </p:spPr>
        </p:pic>
        <p:sp>
          <p:nvSpPr>
            <p:cNvPr id="3" name="Vrije vorm 2"/>
            <p:cNvSpPr/>
            <p:nvPr/>
          </p:nvSpPr>
          <p:spPr>
            <a:xfrm>
              <a:off x="4155541" y="2758250"/>
              <a:ext cx="700134" cy="431588"/>
            </a:xfrm>
            <a:custGeom>
              <a:avLst/>
              <a:gdLst>
                <a:gd name="connsiteX0" fmla="*/ 0 w 691081"/>
                <a:gd name="connsiteY0" fmla="*/ 84499 h 516048"/>
                <a:gd name="connsiteX1" fmla="*/ 0 w 691081"/>
                <a:gd name="connsiteY1" fmla="*/ 84499 h 516048"/>
                <a:gd name="connsiteX2" fmla="*/ 3017 w 691081"/>
                <a:gd name="connsiteY2" fmla="*/ 114677 h 516048"/>
                <a:gd name="connsiteX3" fmla="*/ 9053 w 691081"/>
                <a:gd name="connsiteY3" fmla="*/ 132784 h 516048"/>
                <a:gd name="connsiteX4" fmla="*/ 12071 w 691081"/>
                <a:gd name="connsiteY4" fmla="*/ 144856 h 516048"/>
                <a:gd name="connsiteX5" fmla="*/ 18107 w 691081"/>
                <a:gd name="connsiteY5" fmla="*/ 165980 h 516048"/>
                <a:gd name="connsiteX6" fmla="*/ 21124 w 691081"/>
                <a:gd name="connsiteY6" fmla="*/ 202194 h 516048"/>
                <a:gd name="connsiteX7" fmla="*/ 24142 w 691081"/>
                <a:gd name="connsiteY7" fmla="*/ 244444 h 516048"/>
                <a:gd name="connsiteX8" fmla="*/ 27160 w 691081"/>
                <a:gd name="connsiteY8" fmla="*/ 268586 h 516048"/>
                <a:gd name="connsiteX9" fmla="*/ 33196 w 691081"/>
                <a:gd name="connsiteY9" fmla="*/ 286693 h 516048"/>
                <a:gd name="connsiteX10" fmla="*/ 36213 w 691081"/>
                <a:gd name="connsiteY10" fmla="*/ 313854 h 516048"/>
                <a:gd name="connsiteX11" fmla="*/ 39231 w 691081"/>
                <a:gd name="connsiteY11" fmla="*/ 328943 h 516048"/>
                <a:gd name="connsiteX12" fmla="*/ 45267 w 691081"/>
                <a:gd name="connsiteY12" fmla="*/ 395335 h 516048"/>
                <a:gd name="connsiteX13" fmla="*/ 48285 w 691081"/>
                <a:gd name="connsiteY13" fmla="*/ 410424 h 516048"/>
                <a:gd name="connsiteX14" fmla="*/ 54320 w 691081"/>
                <a:gd name="connsiteY14" fmla="*/ 428531 h 516048"/>
                <a:gd name="connsiteX15" fmla="*/ 57338 w 691081"/>
                <a:gd name="connsiteY15" fmla="*/ 443620 h 516048"/>
                <a:gd name="connsiteX16" fmla="*/ 66392 w 691081"/>
                <a:gd name="connsiteY16" fmla="*/ 449656 h 516048"/>
                <a:gd name="connsiteX17" fmla="*/ 84499 w 691081"/>
                <a:gd name="connsiteY17" fmla="*/ 455691 h 516048"/>
                <a:gd name="connsiteX18" fmla="*/ 93552 w 691081"/>
                <a:gd name="connsiteY18" fmla="*/ 461727 h 516048"/>
                <a:gd name="connsiteX19" fmla="*/ 117695 w 691081"/>
                <a:gd name="connsiteY19" fmla="*/ 467762 h 516048"/>
                <a:gd name="connsiteX20" fmla="*/ 126748 w 691081"/>
                <a:gd name="connsiteY20" fmla="*/ 473798 h 516048"/>
                <a:gd name="connsiteX21" fmla="*/ 135802 w 691081"/>
                <a:gd name="connsiteY21" fmla="*/ 476816 h 516048"/>
                <a:gd name="connsiteX22" fmla="*/ 153909 w 691081"/>
                <a:gd name="connsiteY22" fmla="*/ 488887 h 516048"/>
                <a:gd name="connsiteX23" fmla="*/ 187105 w 691081"/>
                <a:gd name="connsiteY23" fmla="*/ 497941 h 516048"/>
                <a:gd name="connsiteX24" fmla="*/ 196158 w 691081"/>
                <a:gd name="connsiteY24" fmla="*/ 500959 h 516048"/>
                <a:gd name="connsiteX25" fmla="*/ 214265 w 691081"/>
                <a:gd name="connsiteY25" fmla="*/ 513030 h 516048"/>
                <a:gd name="connsiteX26" fmla="*/ 356103 w 691081"/>
                <a:gd name="connsiteY26" fmla="*/ 516048 h 516048"/>
                <a:gd name="connsiteX27" fmla="*/ 404388 w 691081"/>
                <a:gd name="connsiteY27" fmla="*/ 513030 h 516048"/>
                <a:gd name="connsiteX28" fmla="*/ 458709 w 691081"/>
                <a:gd name="connsiteY28" fmla="*/ 510012 h 516048"/>
                <a:gd name="connsiteX29" fmla="*/ 485869 w 691081"/>
                <a:gd name="connsiteY29" fmla="*/ 506994 h 516048"/>
                <a:gd name="connsiteX30" fmla="*/ 540190 w 691081"/>
                <a:gd name="connsiteY30" fmla="*/ 503976 h 516048"/>
                <a:gd name="connsiteX31" fmla="*/ 549243 w 691081"/>
                <a:gd name="connsiteY31" fmla="*/ 500959 h 516048"/>
                <a:gd name="connsiteX32" fmla="*/ 552261 w 691081"/>
                <a:gd name="connsiteY32" fmla="*/ 491905 h 516048"/>
                <a:gd name="connsiteX33" fmla="*/ 570368 w 691081"/>
                <a:gd name="connsiteY33" fmla="*/ 485869 h 516048"/>
                <a:gd name="connsiteX34" fmla="*/ 579421 w 691081"/>
                <a:gd name="connsiteY34" fmla="*/ 482852 h 516048"/>
                <a:gd name="connsiteX35" fmla="*/ 588475 w 691081"/>
                <a:gd name="connsiteY35" fmla="*/ 479834 h 516048"/>
                <a:gd name="connsiteX36" fmla="*/ 621671 w 691081"/>
                <a:gd name="connsiteY36" fmla="*/ 476816 h 516048"/>
                <a:gd name="connsiteX37" fmla="*/ 633742 w 691081"/>
                <a:gd name="connsiteY37" fmla="*/ 458709 h 516048"/>
                <a:gd name="connsiteX38" fmla="*/ 648831 w 691081"/>
                <a:gd name="connsiteY38" fmla="*/ 440602 h 516048"/>
                <a:gd name="connsiteX39" fmla="*/ 651849 w 691081"/>
                <a:gd name="connsiteY39" fmla="*/ 431549 h 516048"/>
                <a:gd name="connsiteX40" fmla="*/ 654867 w 691081"/>
                <a:gd name="connsiteY40" fmla="*/ 386281 h 516048"/>
                <a:gd name="connsiteX41" fmla="*/ 660903 w 691081"/>
                <a:gd name="connsiteY41" fmla="*/ 368174 h 516048"/>
                <a:gd name="connsiteX42" fmla="*/ 663920 w 691081"/>
                <a:gd name="connsiteY42" fmla="*/ 359121 h 516048"/>
                <a:gd name="connsiteX43" fmla="*/ 666938 w 691081"/>
                <a:gd name="connsiteY43" fmla="*/ 350067 h 516048"/>
                <a:gd name="connsiteX44" fmla="*/ 669956 w 691081"/>
                <a:gd name="connsiteY44" fmla="*/ 337996 h 516048"/>
                <a:gd name="connsiteX45" fmla="*/ 669956 w 691081"/>
                <a:gd name="connsiteY45" fmla="*/ 223319 h 516048"/>
                <a:gd name="connsiteX46" fmla="*/ 672974 w 691081"/>
                <a:gd name="connsiteY46" fmla="*/ 211248 h 516048"/>
                <a:gd name="connsiteX47" fmla="*/ 675992 w 691081"/>
                <a:gd name="connsiteY47" fmla="*/ 193141 h 516048"/>
                <a:gd name="connsiteX48" fmla="*/ 682027 w 691081"/>
                <a:gd name="connsiteY48" fmla="*/ 184087 h 516048"/>
                <a:gd name="connsiteX49" fmla="*/ 688063 w 691081"/>
                <a:gd name="connsiteY49" fmla="*/ 165980 h 516048"/>
                <a:gd name="connsiteX50" fmla="*/ 691081 w 691081"/>
                <a:gd name="connsiteY50" fmla="*/ 156927 h 516048"/>
                <a:gd name="connsiteX51" fmla="*/ 688063 w 691081"/>
                <a:gd name="connsiteY51" fmla="*/ 108642 h 516048"/>
                <a:gd name="connsiteX52" fmla="*/ 685045 w 691081"/>
                <a:gd name="connsiteY52" fmla="*/ 99588 h 516048"/>
                <a:gd name="connsiteX53" fmla="*/ 682027 w 691081"/>
                <a:gd name="connsiteY53" fmla="*/ 69410 h 516048"/>
                <a:gd name="connsiteX54" fmla="*/ 672974 w 691081"/>
                <a:gd name="connsiteY54" fmla="*/ 66392 h 516048"/>
                <a:gd name="connsiteX55" fmla="*/ 651849 w 691081"/>
                <a:gd name="connsiteY55" fmla="*/ 63374 h 516048"/>
                <a:gd name="connsiteX56" fmla="*/ 642796 w 691081"/>
                <a:gd name="connsiteY56" fmla="*/ 57339 h 516048"/>
                <a:gd name="connsiteX57" fmla="*/ 636760 w 691081"/>
                <a:gd name="connsiteY57" fmla="*/ 48285 h 516048"/>
                <a:gd name="connsiteX58" fmla="*/ 600546 w 691081"/>
                <a:gd name="connsiteY58" fmla="*/ 45267 h 516048"/>
                <a:gd name="connsiteX59" fmla="*/ 576404 w 691081"/>
                <a:gd name="connsiteY59" fmla="*/ 42250 h 516048"/>
                <a:gd name="connsiteX60" fmla="*/ 567350 w 691081"/>
                <a:gd name="connsiteY60" fmla="*/ 39232 h 516048"/>
                <a:gd name="connsiteX61" fmla="*/ 546225 w 691081"/>
                <a:gd name="connsiteY61" fmla="*/ 36214 h 516048"/>
                <a:gd name="connsiteX62" fmla="*/ 537172 w 691081"/>
                <a:gd name="connsiteY62" fmla="*/ 30178 h 516048"/>
                <a:gd name="connsiteX63" fmla="*/ 531136 w 691081"/>
                <a:gd name="connsiteY63" fmla="*/ 21125 h 516048"/>
                <a:gd name="connsiteX64" fmla="*/ 494922 w 691081"/>
                <a:gd name="connsiteY64" fmla="*/ 3018 h 516048"/>
                <a:gd name="connsiteX65" fmla="*/ 470780 w 691081"/>
                <a:gd name="connsiteY65" fmla="*/ 0 h 516048"/>
                <a:gd name="connsiteX66" fmla="*/ 449655 w 691081"/>
                <a:gd name="connsiteY66" fmla="*/ 6036 h 516048"/>
                <a:gd name="connsiteX67" fmla="*/ 440602 w 691081"/>
                <a:gd name="connsiteY67" fmla="*/ 12071 h 516048"/>
                <a:gd name="connsiteX68" fmla="*/ 416459 w 691081"/>
                <a:gd name="connsiteY68" fmla="*/ 15089 h 516048"/>
                <a:gd name="connsiteX69" fmla="*/ 404388 w 691081"/>
                <a:gd name="connsiteY69" fmla="*/ 18107 h 516048"/>
                <a:gd name="connsiteX70" fmla="*/ 386281 w 691081"/>
                <a:gd name="connsiteY70" fmla="*/ 24143 h 516048"/>
                <a:gd name="connsiteX71" fmla="*/ 359120 w 691081"/>
                <a:gd name="connsiteY71" fmla="*/ 36214 h 516048"/>
                <a:gd name="connsiteX72" fmla="*/ 341013 w 691081"/>
                <a:gd name="connsiteY72" fmla="*/ 42250 h 516048"/>
                <a:gd name="connsiteX73" fmla="*/ 331960 w 691081"/>
                <a:gd name="connsiteY73" fmla="*/ 45267 h 516048"/>
                <a:gd name="connsiteX74" fmla="*/ 319889 w 691081"/>
                <a:gd name="connsiteY74" fmla="*/ 42250 h 516048"/>
                <a:gd name="connsiteX75" fmla="*/ 301782 w 691081"/>
                <a:gd name="connsiteY75" fmla="*/ 30178 h 516048"/>
                <a:gd name="connsiteX76" fmla="*/ 295746 w 691081"/>
                <a:gd name="connsiteY76" fmla="*/ 21125 h 516048"/>
                <a:gd name="connsiteX77" fmla="*/ 292728 w 691081"/>
                <a:gd name="connsiteY77" fmla="*/ 12071 h 516048"/>
                <a:gd name="connsiteX78" fmla="*/ 283675 w 691081"/>
                <a:gd name="connsiteY78" fmla="*/ 9054 h 516048"/>
                <a:gd name="connsiteX79" fmla="*/ 262550 w 691081"/>
                <a:gd name="connsiteY79" fmla="*/ 6036 h 516048"/>
                <a:gd name="connsiteX80" fmla="*/ 244443 w 691081"/>
                <a:gd name="connsiteY80" fmla="*/ 12071 h 516048"/>
                <a:gd name="connsiteX81" fmla="*/ 235390 w 691081"/>
                <a:gd name="connsiteY81" fmla="*/ 18107 h 516048"/>
                <a:gd name="connsiteX82" fmla="*/ 220301 w 691081"/>
                <a:gd name="connsiteY82" fmla="*/ 21125 h 516048"/>
                <a:gd name="connsiteX83" fmla="*/ 211247 w 691081"/>
                <a:gd name="connsiteY83" fmla="*/ 30178 h 516048"/>
                <a:gd name="connsiteX84" fmla="*/ 202194 w 691081"/>
                <a:gd name="connsiteY84" fmla="*/ 36214 h 516048"/>
                <a:gd name="connsiteX85" fmla="*/ 172015 w 691081"/>
                <a:gd name="connsiteY85" fmla="*/ 48285 h 516048"/>
                <a:gd name="connsiteX86" fmla="*/ 150891 w 691081"/>
                <a:gd name="connsiteY86" fmla="*/ 57339 h 516048"/>
                <a:gd name="connsiteX87" fmla="*/ 135802 w 691081"/>
                <a:gd name="connsiteY87" fmla="*/ 60357 h 516048"/>
                <a:gd name="connsiteX88" fmla="*/ 126748 w 691081"/>
                <a:gd name="connsiteY88" fmla="*/ 63374 h 516048"/>
                <a:gd name="connsiteX89" fmla="*/ 39231 w 691081"/>
                <a:gd name="connsiteY89" fmla="*/ 69410 h 516048"/>
                <a:gd name="connsiteX90" fmla="*/ 30178 w 691081"/>
                <a:gd name="connsiteY90" fmla="*/ 72428 h 516048"/>
                <a:gd name="connsiteX91" fmla="*/ 0 w 691081"/>
                <a:gd name="connsiteY91" fmla="*/ 84499 h 5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91081" h="516048">
                  <a:moveTo>
                    <a:pt x="0" y="84499"/>
                  </a:moveTo>
                  <a:lnTo>
                    <a:pt x="0" y="84499"/>
                  </a:lnTo>
                  <a:cubicBezTo>
                    <a:pt x="1006" y="94558"/>
                    <a:pt x="1154" y="104741"/>
                    <a:pt x="3017" y="114677"/>
                  </a:cubicBezTo>
                  <a:cubicBezTo>
                    <a:pt x="4189" y="120930"/>
                    <a:pt x="7510" y="126612"/>
                    <a:pt x="9053" y="132784"/>
                  </a:cubicBezTo>
                  <a:cubicBezTo>
                    <a:pt x="10059" y="136808"/>
                    <a:pt x="10931" y="140868"/>
                    <a:pt x="12071" y="144856"/>
                  </a:cubicBezTo>
                  <a:cubicBezTo>
                    <a:pt x="20733" y="175172"/>
                    <a:pt x="8668" y="128229"/>
                    <a:pt x="18107" y="165980"/>
                  </a:cubicBezTo>
                  <a:cubicBezTo>
                    <a:pt x="19113" y="178051"/>
                    <a:pt x="20195" y="190117"/>
                    <a:pt x="21124" y="202194"/>
                  </a:cubicBezTo>
                  <a:cubicBezTo>
                    <a:pt x="22207" y="216272"/>
                    <a:pt x="22864" y="230383"/>
                    <a:pt x="24142" y="244444"/>
                  </a:cubicBezTo>
                  <a:cubicBezTo>
                    <a:pt x="24876" y="252521"/>
                    <a:pt x="25461" y="260656"/>
                    <a:pt x="27160" y="268586"/>
                  </a:cubicBezTo>
                  <a:cubicBezTo>
                    <a:pt x="28493" y="274807"/>
                    <a:pt x="33196" y="286693"/>
                    <a:pt x="33196" y="286693"/>
                  </a:cubicBezTo>
                  <a:cubicBezTo>
                    <a:pt x="34202" y="295747"/>
                    <a:pt x="34925" y="304836"/>
                    <a:pt x="36213" y="313854"/>
                  </a:cubicBezTo>
                  <a:cubicBezTo>
                    <a:pt x="36938" y="318932"/>
                    <a:pt x="38665" y="323845"/>
                    <a:pt x="39231" y="328943"/>
                  </a:cubicBezTo>
                  <a:cubicBezTo>
                    <a:pt x="43950" y="371410"/>
                    <a:pt x="40104" y="359199"/>
                    <a:pt x="45267" y="395335"/>
                  </a:cubicBezTo>
                  <a:cubicBezTo>
                    <a:pt x="45992" y="400413"/>
                    <a:pt x="46935" y="405475"/>
                    <a:pt x="48285" y="410424"/>
                  </a:cubicBezTo>
                  <a:cubicBezTo>
                    <a:pt x="49959" y="416562"/>
                    <a:pt x="53072" y="422292"/>
                    <a:pt x="54320" y="428531"/>
                  </a:cubicBezTo>
                  <a:cubicBezTo>
                    <a:pt x="55326" y="433561"/>
                    <a:pt x="54793" y="439167"/>
                    <a:pt x="57338" y="443620"/>
                  </a:cubicBezTo>
                  <a:cubicBezTo>
                    <a:pt x="59138" y="446769"/>
                    <a:pt x="63077" y="448183"/>
                    <a:pt x="66392" y="449656"/>
                  </a:cubicBezTo>
                  <a:cubicBezTo>
                    <a:pt x="72206" y="452240"/>
                    <a:pt x="84499" y="455691"/>
                    <a:pt x="84499" y="455691"/>
                  </a:cubicBezTo>
                  <a:cubicBezTo>
                    <a:pt x="87517" y="457703"/>
                    <a:pt x="90308" y="460105"/>
                    <a:pt x="93552" y="461727"/>
                  </a:cubicBezTo>
                  <a:cubicBezTo>
                    <a:pt x="99739" y="464821"/>
                    <a:pt x="111954" y="466614"/>
                    <a:pt x="117695" y="467762"/>
                  </a:cubicBezTo>
                  <a:cubicBezTo>
                    <a:pt x="120713" y="469774"/>
                    <a:pt x="123504" y="472176"/>
                    <a:pt x="126748" y="473798"/>
                  </a:cubicBezTo>
                  <a:cubicBezTo>
                    <a:pt x="129593" y="475221"/>
                    <a:pt x="133155" y="475051"/>
                    <a:pt x="135802" y="476816"/>
                  </a:cubicBezTo>
                  <a:cubicBezTo>
                    <a:pt x="158408" y="491886"/>
                    <a:pt x="132380" y="481711"/>
                    <a:pt x="153909" y="488887"/>
                  </a:cubicBezTo>
                  <a:cubicBezTo>
                    <a:pt x="171164" y="500391"/>
                    <a:pt x="156112" y="492306"/>
                    <a:pt x="187105" y="497941"/>
                  </a:cubicBezTo>
                  <a:cubicBezTo>
                    <a:pt x="190235" y="498510"/>
                    <a:pt x="193377" y="499414"/>
                    <a:pt x="196158" y="500959"/>
                  </a:cubicBezTo>
                  <a:cubicBezTo>
                    <a:pt x="202499" y="504482"/>
                    <a:pt x="207013" y="512876"/>
                    <a:pt x="214265" y="513030"/>
                  </a:cubicBezTo>
                  <a:lnTo>
                    <a:pt x="356103" y="516048"/>
                  </a:lnTo>
                  <a:lnTo>
                    <a:pt x="404388" y="513030"/>
                  </a:lnTo>
                  <a:lnTo>
                    <a:pt x="458709" y="510012"/>
                  </a:lnTo>
                  <a:cubicBezTo>
                    <a:pt x="467793" y="509339"/>
                    <a:pt x="476785" y="507667"/>
                    <a:pt x="485869" y="506994"/>
                  </a:cubicBezTo>
                  <a:cubicBezTo>
                    <a:pt x="503954" y="505654"/>
                    <a:pt x="522083" y="504982"/>
                    <a:pt x="540190" y="503976"/>
                  </a:cubicBezTo>
                  <a:cubicBezTo>
                    <a:pt x="543208" y="502970"/>
                    <a:pt x="546994" y="503208"/>
                    <a:pt x="549243" y="500959"/>
                  </a:cubicBezTo>
                  <a:cubicBezTo>
                    <a:pt x="551492" y="498710"/>
                    <a:pt x="549672" y="493754"/>
                    <a:pt x="552261" y="491905"/>
                  </a:cubicBezTo>
                  <a:cubicBezTo>
                    <a:pt x="557438" y="488207"/>
                    <a:pt x="564332" y="487881"/>
                    <a:pt x="570368" y="485869"/>
                  </a:cubicBezTo>
                  <a:lnTo>
                    <a:pt x="579421" y="482852"/>
                  </a:lnTo>
                  <a:cubicBezTo>
                    <a:pt x="582439" y="481846"/>
                    <a:pt x="585307" y="480122"/>
                    <a:pt x="588475" y="479834"/>
                  </a:cubicBezTo>
                  <a:lnTo>
                    <a:pt x="621671" y="476816"/>
                  </a:lnTo>
                  <a:cubicBezTo>
                    <a:pt x="625695" y="470780"/>
                    <a:pt x="628612" y="463838"/>
                    <a:pt x="633742" y="458709"/>
                  </a:cubicBezTo>
                  <a:cubicBezTo>
                    <a:pt x="640420" y="452032"/>
                    <a:pt x="644628" y="449009"/>
                    <a:pt x="648831" y="440602"/>
                  </a:cubicBezTo>
                  <a:cubicBezTo>
                    <a:pt x="650253" y="437757"/>
                    <a:pt x="650843" y="434567"/>
                    <a:pt x="651849" y="431549"/>
                  </a:cubicBezTo>
                  <a:cubicBezTo>
                    <a:pt x="652855" y="416460"/>
                    <a:pt x="652728" y="401252"/>
                    <a:pt x="654867" y="386281"/>
                  </a:cubicBezTo>
                  <a:cubicBezTo>
                    <a:pt x="655767" y="379983"/>
                    <a:pt x="658891" y="374210"/>
                    <a:pt x="660903" y="368174"/>
                  </a:cubicBezTo>
                  <a:lnTo>
                    <a:pt x="663920" y="359121"/>
                  </a:lnTo>
                  <a:cubicBezTo>
                    <a:pt x="664926" y="356103"/>
                    <a:pt x="666166" y="353153"/>
                    <a:pt x="666938" y="350067"/>
                  </a:cubicBezTo>
                  <a:lnTo>
                    <a:pt x="669956" y="337996"/>
                  </a:lnTo>
                  <a:cubicBezTo>
                    <a:pt x="666403" y="281156"/>
                    <a:pt x="665042" y="287200"/>
                    <a:pt x="669956" y="223319"/>
                  </a:cubicBezTo>
                  <a:cubicBezTo>
                    <a:pt x="670274" y="219184"/>
                    <a:pt x="672161" y="215315"/>
                    <a:pt x="672974" y="211248"/>
                  </a:cubicBezTo>
                  <a:cubicBezTo>
                    <a:pt x="674174" y="205248"/>
                    <a:pt x="674057" y="198946"/>
                    <a:pt x="675992" y="193141"/>
                  </a:cubicBezTo>
                  <a:cubicBezTo>
                    <a:pt x="677139" y="189700"/>
                    <a:pt x="680554" y="187401"/>
                    <a:pt x="682027" y="184087"/>
                  </a:cubicBezTo>
                  <a:cubicBezTo>
                    <a:pt x="684611" y="178273"/>
                    <a:pt x="686051" y="172016"/>
                    <a:pt x="688063" y="165980"/>
                  </a:cubicBezTo>
                  <a:lnTo>
                    <a:pt x="691081" y="156927"/>
                  </a:lnTo>
                  <a:cubicBezTo>
                    <a:pt x="690075" y="140832"/>
                    <a:pt x="689751" y="124680"/>
                    <a:pt x="688063" y="108642"/>
                  </a:cubicBezTo>
                  <a:cubicBezTo>
                    <a:pt x="687730" y="105478"/>
                    <a:pt x="685529" y="102732"/>
                    <a:pt x="685045" y="99588"/>
                  </a:cubicBezTo>
                  <a:cubicBezTo>
                    <a:pt x="683508" y="89596"/>
                    <a:pt x="685482" y="78911"/>
                    <a:pt x="682027" y="69410"/>
                  </a:cubicBezTo>
                  <a:cubicBezTo>
                    <a:pt x="680940" y="66421"/>
                    <a:pt x="676093" y="67016"/>
                    <a:pt x="672974" y="66392"/>
                  </a:cubicBezTo>
                  <a:cubicBezTo>
                    <a:pt x="665999" y="64997"/>
                    <a:pt x="658891" y="64380"/>
                    <a:pt x="651849" y="63374"/>
                  </a:cubicBezTo>
                  <a:cubicBezTo>
                    <a:pt x="648831" y="61362"/>
                    <a:pt x="645360" y="59903"/>
                    <a:pt x="642796" y="57339"/>
                  </a:cubicBezTo>
                  <a:cubicBezTo>
                    <a:pt x="640231" y="54774"/>
                    <a:pt x="640248" y="49282"/>
                    <a:pt x="636760" y="48285"/>
                  </a:cubicBezTo>
                  <a:cubicBezTo>
                    <a:pt x="625113" y="44957"/>
                    <a:pt x="612599" y="46472"/>
                    <a:pt x="600546" y="45267"/>
                  </a:cubicBezTo>
                  <a:cubicBezTo>
                    <a:pt x="592476" y="44460"/>
                    <a:pt x="584451" y="43256"/>
                    <a:pt x="576404" y="42250"/>
                  </a:cubicBezTo>
                  <a:cubicBezTo>
                    <a:pt x="573386" y="41244"/>
                    <a:pt x="570469" y="39856"/>
                    <a:pt x="567350" y="39232"/>
                  </a:cubicBezTo>
                  <a:cubicBezTo>
                    <a:pt x="560375" y="37837"/>
                    <a:pt x="553038" y="38258"/>
                    <a:pt x="546225" y="36214"/>
                  </a:cubicBezTo>
                  <a:cubicBezTo>
                    <a:pt x="542751" y="35172"/>
                    <a:pt x="540190" y="32190"/>
                    <a:pt x="537172" y="30178"/>
                  </a:cubicBezTo>
                  <a:cubicBezTo>
                    <a:pt x="535160" y="27160"/>
                    <a:pt x="533866" y="23513"/>
                    <a:pt x="531136" y="21125"/>
                  </a:cubicBezTo>
                  <a:cubicBezTo>
                    <a:pt x="522150" y="13263"/>
                    <a:pt x="507268" y="4561"/>
                    <a:pt x="494922" y="3018"/>
                  </a:cubicBezTo>
                  <a:lnTo>
                    <a:pt x="470780" y="0"/>
                  </a:lnTo>
                  <a:cubicBezTo>
                    <a:pt x="466912" y="967"/>
                    <a:pt x="453984" y="3871"/>
                    <a:pt x="449655" y="6036"/>
                  </a:cubicBezTo>
                  <a:cubicBezTo>
                    <a:pt x="446411" y="7658"/>
                    <a:pt x="444101" y="11117"/>
                    <a:pt x="440602" y="12071"/>
                  </a:cubicBezTo>
                  <a:cubicBezTo>
                    <a:pt x="432777" y="14205"/>
                    <a:pt x="424507" y="14083"/>
                    <a:pt x="416459" y="15089"/>
                  </a:cubicBezTo>
                  <a:cubicBezTo>
                    <a:pt x="412435" y="16095"/>
                    <a:pt x="408361" y="16915"/>
                    <a:pt x="404388" y="18107"/>
                  </a:cubicBezTo>
                  <a:cubicBezTo>
                    <a:pt x="398294" y="19935"/>
                    <a:pt x="386281" y="24143"/>
                    <a:pt x="386281" y="24143"/>
                  </a:cubicBezTo>
                  <a:cubicBezTo>
                    <a:pt x="375426" y="40424"/>
                    <a:pt x="385548" y="30115"/>
                    <a:pt x="359120" y="36214"/>
                  </a:cubicBezTo>
                  <a:cubicBezTo>
                    <a:pt x="352921" y="37645"/>
                    <a:pt x="347049" y="40238"/>
                    <a:pt x="341013" y="42250"/>
                  </a:cubicBezTo>
                  <a:lnTo>
                    <a:pt x="331960" y="45267"/>
                  </a:lnTo>
                  <a:cubicBezTo>
                    <a:pt x="327936" y="44261"/>
                    <a:pt x="323599" y="44105"/>
                    <a:pt x="319889" y="42250"/>
                  </a:cubicBezTo>
                  <a:cubicBezTo>
                    <a:pt x="313401" y="39006"/>
                    <a:pt x="301782" y="30178"/>
                    <a:pt x="301782" y="30178"/>
                  </a:cubicBezTo>
                  <a:cubicBezTo>
                    <a:pt x="299770" y="27160"/>
                    <a:pt x="297368" y="24369"/>
                    <a:pt x="295746" y="21125"/>
                  </a:cubicBezTo>
                  <a:cubicBezTo>
                    <a:pt x="294323" y="18280"/>
                    <a:pt x="294977" y="14320"/>
                    <a:pt x="292728" y="12071"/>
                  </a:cubicBezTo>
                  <a:cubicBezTo>
                    <a:pt x="290479" y="9822"/>
                    <a:pt x="286693" y="10060"/>
                    <a:pt x="283675" y="9054"/>
                  </a:cubicBezTo>
                  <a:cubicBezTo>
                    <a:pt x="271875" y="1187"/>
                    <a:pt x="277334" y="1601"/>
                    <a:pt x="262550" y="6036"/>
                  </a:cubicBezTo>
                  <a:cubicBezTo>
                    <a:pt x="256456" y="7864"/>
                    <a:pt x="244443" y="12071"/>
                    <a:pt x="244443" y="12071"/>
                  </a:cubicBezTo>
                  <a:cubicBezTo>
                    <a:pt x="241425" y="14083"/>
                    <a:pt x="238786" y="16833"/>
                    <a:pt x="235390" y="18107"/>
                  </a:cubicBezTo>
                  <a:cubicBezTo>
                    <a:pt x="230587" y="19908"/>
                    <a:pt x="224889" y="18831"/>
                    <a:pt x="220301" y="21125"/>
                  </a:cubicBezTo>
                  <a:cubicBezTo>
                    <a:pt x="216484" y="23034"/>
                    <a:pt x="214526" y="27446"/>
                    <a:pt x="211247" y="30178"/>
                  </a:cubicBezTo>
                  <a:cubicBezTo>
                    <a:pt x="208461" y="32500"/>
                    <a:pt x="205212" y="34202"/>
                    <a:pt x="202194" y="36214"/>
                  </a:cubicBezTo>
                  <a:cubicBezTo>
                    <a:pt x="191124" y="52817"/>
                    <a:pt x="200953" y="43023"/>
                    <a:pt x="172015" y="48285"/>
                  </a:cubicBezTo>
                  <a:cubicBezTo>
                    <a:pt x="160414" y="50394"/>
                    <a:pt x="163374" y="53178"/>
                    <a:pt x="150891" y="57339"/>
                  </a:cubicBezTo>
                  <a:cubicBezTo>
                    <a:pt x="146025" y="58961"/>
                    <a:pt x="140778" y="59113"/>
                    <a:pt x="135802" y="60357"/>
                  </a:cubicBezTo>
                  <a:cubicBezTo>
                    <a:pt x="132716" y="61128"/>
                    <a:pt x="129853" y="62684"/>
                    <a:pt x="126748" y="63374"/>
                  </a:cubicBezTo>
                  <a:cubicBezTo>
                    <a:pt x="98519" y="69646"/>
                    <a:pt x="66607" y="68220"/>
                    <a:pt x="39231" y="69410"/>
                  </a:cubicBezTo>
                  <a:cubicBezTo>
                    <a:pt x="36213" y="70416"/>
                    <a:pt x="33023" y="71006"/>
                    <a:pt x="30178" y="72428"/>
                  </a:cubicBezTo>
                  <a:cubicBezTo>
                    <a:pt x="23349" y="75842"/>
                    <a:pt x="5030" y="82487"/>
                    <a:pt x="0" y="84499"/>
                  </a:cubicBezTo>
                  <a:close/>
                </a:path>
              </a:pathLst>
            </a:cu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grpSp>
      <p:sp>
        <p:nvSpPr>
          <p:cNvPr id="7" name="Rechthoek 6"/>
          <p:cNvSpPr/>
          <p:nvPr/>
        </p:nvSpPr>
        <p:spPr>
          <a:xfrm>
            <a:off x="2798055" y="3682211"/>
            <a:ext cx="2159566" cy="502766"/>
          </a:xfrm>
          <a:prstGeom prst="rect">
            <a:avLst/>
          </a:prstGeom>
        </p:spPr>
        <p:txBody>
          <a:bodyPr wrap="none">
            <a:spAutoFit/>
          </a:bodyPr>
          <a:lstStyle/>
          <a:p>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sym typeface="Wingdings" pitchFamily="2" charset="2"/>
              </a:rPr>
              <a:t>1.000 m</a:t>
            </a:r>
            <a:r>
              <a:rPr lang="nl-NL"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endParaRPr lang="nl-NL" sz="2400" dirty="0"/>
          </a:p>
        </p:txBody>
      </p:sp>
    </p:spTree>
    <p:extLst>
      <p:ext uri="{BB962C8B-B14F-4D97-AF65-F5344CB8AC3E}">
        <p14:creationId xmlns:p14="http://schemas.microsoft.com/office/powerpoint/2010/main" xmlns="" val="814455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animEffect transition="in" filter="fade">
                                      <p:cBhvr>
                                        <p:cTn id="9" dur="500"/>
                                        <p:tgtEl>
                                          <p:spTgt spid="5">
                                            <p:txEl>
                                              <p:pRg st="5" end="5"/>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4a765b34-d8e8-4819-a805-6045fbf238cf@tts-compan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3" t="1427"/>
          <a:stretch/>
        </p:blipFill>
        <p:spPr bwMode="auto">
          <a:xfrm>
            <a:off x="-71853" y="-3"/>
            <a:ext cx="12278903" cy="630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jdelijke aanduiding voor inhoud 1"/>
          <p:cNvSpPr>
            <a:spLocks noGrp="1"/>
          </p:cNvSpPr>
          <p:nvPr>
            <p:ph idx="4294967295"/>
          </p:nvPr>
        </p:nvSpPr>
        <p:spPr>
          <a:xfrm>
            <a:off x="0" y="980018"/>
            <a:ext cx="9144000" cy="5329767"/>
          </a:xfrm>
          <a:prstGeom prst="rect">
            <a:avLst/>
          </a:prstGeom>
        </p:spPr>
        <p:txBody>
          <a:bodyPr>
            <a:noAutofit/>
          </a:bodyPr>
          <a:lstStyle/>
          <a:p>
            <a:endParaRPr lang="nl-NL" b="1" dirty="0" smtClean="0"/>
          </a:p>
          <a:p>
            <a:endParaRPr lang="nl-NL" b="1" dirty="0" smtClean="0"/>
          </a:p>
          <a:p>
            <a:endParaRPr lang="nl-NL" b="1" dirty="0" smtClean="0"/>
          </a:p>
          <a:p>
            <a:pPr>
              <a:buNone/>
            </a:pPr>
            <a:r>
              <a:rPr lang="nl-NL" dirty="0" smtClean="0"/>
              <a:t>					</a:t>
            </a:r>
          </a:p>
          <a:p>
            <a:endParaRPr lang="nl-NL" dirty="0" smtClean="0"/>
          </a:p>
          <a:p>
            <a:pPr lvl="2">
              <a:buNone/>
            </a:pPr>
            <a:endParaRPr lang="nl-NL" sz="1600" dirty="0"/>
          </a:p>
          <a:p>
            <a:pPr lvl="2"/>
            <a:endParaRPr lang="nl-NL" sz="1600" dirty="0"/>
          </a:p>
          <a:p>
            <a:pPr lvl="1"/>
            <a:endParaRPr lang="nl-NL" b="1" dirty="0" smtClean="0"/>
          </a:p>
          <a:p>
            <a:pPr>
              <a:buNone/>
            </a:pPr>
            <a:endParaRPr lang="nl-NL" dirty="0" smtClean="0"/>
          </a:p>
          <a:p>
            <a:endParaRPr lang="nl-NL" dirty="0"/>
          </a:p>
        </p:txBody>
      </p:sp>
      <p:pic>
        <p:nvPicPr>
          <p:cNvPr id="6146" name="Picture 2" descr="http://moving2norway.files.wordpress.com/2012/08/gymzaal2.jpg"/>
          <p:cNvPicPr>
            <a:picLocks noChangeAspect="1" noChangeArrowheads="1"/>
          </p:cNvPicPr>
          <p:nvPr/>
        </p:nvPicPr>
        <p:blipFill>
          <a:blip r:embed="rId4" cstate="print"/>
          <a:srcRect/>
          <a:stretch>
            <a:fillRect/>
          </a:stretch>
        </p:blipFill>
        <p:spPr bwMode="auto">
          <a:xfrm>
            <a:off x="528320" y="260650"/>
            <a:ext cx="11034157" cy="5709601"/>
          </a:xfrm>
          <a:prstGeom prst="rect">
            <a:avLst/>
          </a:prstGeom>
          <a:noFill/>
        </p:spPr>
      </p:pic>
      <p:sp>
        <p:nvSpPr>
          <p:cNvPr id="3" name="Tekstvak 2"/>
          <p:cNvSpPr txBox="1"/>
          <p:nvPr/>
        </p:nvSpPr>
        <p:spPr>
          <a:xfrm>
            <a:off x="1341607" y="4453131"/>
            <a:ext cx="8956298" cy="666786"/>
          </a:xfrm>
          <a:prstGeom prst="rect">
            <a:avLst/>
          </a:prstGeom>
          <a:noFill/>
        </p:spPr>
        <p:txBody>
          <a:bodyPr wrap="none" rtlCol="0">
            <a:spAutoFit/>
          </a:bodyPr>
          <a:lstStyle/>
          <a:p>
            <a:r>
              <a:rPr lang="en-US" sz="3733" b="1" dirty="0">
                <a:latin typeface="Verdana" panose="020B0604030504040204" pitchFamily="34" charset="0"/>
                <a:ea typeface="Verdana" panose="020B0604030504040204" pitchFamily="34" charset="0"/>
                <a:cs typeface="Verdana" panose="020B0604030504040204" pitchFamily="34" charset="0"/>
              </a:rPr>
              <a:t>Hoe </a:t>
            </a:r>
            <a:r>
              <a:rPr lang="en-US" sz="3733" b="1" dirty="0" err="1">
                <a:latin typeface="Verdana" panose="020B0604030504040204" pitchFamily="34" charset="0"/>
                <a:ea typeface="Verdana" panose="020B0604030504040204" pitchFamily="34" charset="0"/>
                <a:cs typeface="Verdana" panose="020B0604030504040204" pitchFamily="34" charset="0"/>
              </a:rPr>
              <a:t>krijgen</a:t>
            </a:r>
            <a:r>
              <a:rPr lang="en-US" sz="3733" b="1" dirty="0">
                <a:latin typeface="Verdana" panose="020B0604030504040204" pitchFamily="34" charset="0"/>
                <a:ea typeface="Verdana" panose="020B0604030504040204" pitchFamily="34" charset="0"/>
                <a:cs typeface="Verdana" panose="020B0604030504040204" pitchFamily="34" charset="0"/>
              </a:rPr>
              <a:t> we </a:t>
            </a:r>
            <a:r>
              <a:rPr lang="en-US" sz="3733" b="1" dirty="0" err="1">
                <a:latin typeface="Verdana" panose="020B0604030504040204" pitchFamily="34" charset="0"/>
                <a:ea typeface="Verdana" panose="020B0604030504040204" pitchFamily="34" charset="0"/>
                <a:cs typeface="Verdana" panose="020B0604030504040204" pitchFamily="34" charset="0"/>
              </a:rPr>
              <a:t>dat</a:t>
            </a:r>
            <a:r>
              <a:rPr lang="en-US" sz="3733" b="1" dirty="0">
                <a:latin typeface="Verdana" panose="020B0604030504040204" pitchFamily="34" charset="0"/>
                <a:ea typeface="Verdana" panose="020B0604030504040204" pitchFamily="34" charset="0"/>
                <a:cs typeface="Verdana" panose="020B0604030504040204" pitchFamily="34" charset="0"/>
              </a:rPr>
              <a:t> voor </a:t>
            </a:r>
            <a:r>
              <a:rPr lang="en-US" sz="3733" b="1" dirty="0" err="1">
                <a:latin typeface="Verdana" panose="020B0604030504040204" pitchFamily="34" charset="0"/>
                <a:ea typeface="Verdana" panose="020B0604030504040204" pitchFamily="34" charset="0"/>
                <a:cs typeface="Verdana" panose="020B0604030504040204" pitchFamily="34" charset="0"/>
              </a:rPr>
              <a:t>elkaar</a:t>
            </a:r>
            <a:r>
              <a:rPr lang="en-US" sz="3733" b="1" dirty="0">
                <a:latin typeface="Verdana" panose="020B0604030504040204" pitchFamily="34" charset="0"/>
                <a:ea typeface="Verdana" panose="020B0604030504040204" pitchFamily="34" charset="0"/>
                <a:cs typeface="Verdana" panose="020B0604030504040204" pitchFamily="34" charset="0"/>
              </a:rPr>
              <a:t> ?</a:t>
            </a:r>
            <a:endParaRPr lang="nl-NL" sz="3733" b="1" dirty="0">
              <a:latin typeface="Verdana" panose="020B0604030504040204" pitchFamily="34" charset="0"/>
              <a:ea typeface="Verdana" panose="020B0604030504040204" pitchFamily="34" charset="0"/>
              <a:cs typeface="Verdana" panose="020B0604030504040204" pitchFamily="34" charset="0"/>
            </a:endParaRPr>
          </a:p>
        </p:txBody>
      </p:sp>
      <p:grpSp>
        <p:nvGrpSpPr>
          <p:cNvPr id="5" name="Groep 4"/>
          <p:cNvGrpSpPr/>
          <p:nvPr/>
        </p:nvGrpSpPr>
        <p:grpSpPr>
          <a:xfrm>
            <a:off x="8690490" y="2017176"/>
            <a:ext cx="910161" cy="1293243"/>
            <a:chOff x="4812048" y="1613647"/>
            <a:chExt cx="682621" cy="969932"/>
          </a:xfrm>
        </p:grpSpPr>
        <p:pic>
          <p:nvPicPr>
            <p:cNvPr id="9" name="Afbeelding 8"/>
            <p:cNvPicPr>
              <a:picLocks noChangeAspect="1"/>
            </p:cNvPicPr>
            <p:nvPr/>
          </p:nvPicPr>
          <p:blipFill rotWithShape="1">
            <a:blip r:embed="rId5" cstate="print">
              <a:extLst>
                <a:ext uri="{28A0092B-C50C-407E-A947-70E740481C1C}">
                  <a14:useLocalDpi xmlns:a14="http://schemas.microsoft.com/office/drawing/2010/main" xmlns="" val="0"/>
                </a:ext>
              </a:extLst>
            </a:blip>
            <a:srcRect l="7279" t="9486" r="5496" b="7043"/>
            <a:stretch/>
          </p:blipFill>
          <p:spPr>
            <a:xfrm>
              <a:off x="4812048" y="1613647"/>
              <a:ext cx="682621" cy="969932"/>
            </a:xfrm>
            <a:prstGeom prst="rect">
              <a:avLst/>
            </a:prstGeom>
          </p:spPr>
        </p:pic>
        <p:sp>
          <p:nvSpPr>
            <p:cNvPr id="10" name="Vrije vorm 9"/>
            <p:cNvSpPr/>
            <p:nvPr/>
          </p:nvSpPr>
          <p:spPr>
            <a:xfrm>
              <a:off x="4941218" y="2241728"/>
              <a:ext cx="422029" cy="280319"/>
            </a:xfrm>
            <a:custGeom>
              <a:avLst/>
              <a:gdLst>
                <a:gd name="connsiteX0" fmla="*/ 0 w 691081"/>
                <a:gd name="connsiteY0" fmla="*/ 84499 h 516048"/>
                <a:gd name="connsiteX1" fmla="*/ 0 w 691081"/>
                <a:gd name="connsiteY1" fmla="*/ 84499 h 516048"/>
                <a:gd name="connsiteX2" fmla="*/ 3017 w 691081"/>
                <a:gd name="connsiteY2" fmla="*/ 114677 h 516048"/>
                <a:gd name="connsiteX3" fmla="*/ 9053 w 691081"/>
                <a:gd name="connsiteY3" fmla="*/ 132784 h 516048"/>
                <a:gd name="connsiteX4" fmla="*/ 12071 w 691081"/>
                <a:gd name="connsiteY4" fmla="*/ 144856 h 516048"/>
                <a:gd name="connsiteX5" fmla="*/ 18107 w 691081"/>
                <a:gd name="connsiteY5" fmla="*/ 165980 h 516048"/>
                <a:gd name="connsiteX6" fmla="*/ 21124 w 691081"/>
                <a:gd name="connsiteY6" fmla="*/ 202194 h 516048"/>
                <a:gd name="connsiteX7" fmla="*/ 24142 w 691081"/>
                <a:gd name="connsiteY7" fmla="*/ 244444 h 516048"/>
                <a:gd name="connsiteX8" fmla="*/ 27160 w 691081"/>
                <a:gd name="connsiteY8" fmla="*/ 268586 h 516048"/>
                <a:gd name="connsiteX9" fmla="*/ 33196 w 691081"/>
                <a:gd name="connsiteY9" fmla="*/ 286693 h 516048"/>
                <a:gd name="connsiteX10" fmla="*/ 36213 w 691081"/>
                <a:gd name="connsiteY10" fmla="*/ 313854 h 516048"/>
                <a:gd name="connsiteX11" fmla="*/ 39231 w 691081"/>
                <a:gd name="connsiteY11" fmla="*/ 328943 h 516048"/>
                <a:gd name="connsiteX12" fmla="*/ 45267 w 691081"/>
                <a:gd name="connsiteY12" fmla="*/ 395335 h 516048"/>
                <a:gd name="connsiteX13" fmla="*/ 48285 w 691081"/>
                <a:gd name="connsiteY13" fmla="*/ 410424 h 516048"/>
                <a:gd name="connsiteX14" fmla="*/ 54320 w 691081"/>
                <a:gd name="connsiteY14" fmla="*/ 428531 h 516048"/>
                <a:gd name="connsiteX15" fmla="*/ 57338 w 691081"/>
                <a:gd name="connsiteY15" fmla="*/ 443620 h 516048"/>
                <a:gd name="connsiteX16" fmla="*/ 66392 w 691081"/>
                <a:gd name="connsiteY16" fmla="*/ 449656 h 516048"/>
                <a:gd name="connsiteX17" fmla="*/ 84499 w 691081"/>
                <a:gd name="connsiteY17" fmla="*/ 455691 h 516048"/>
                <a:gd name="connsiteX18" fmla="*/ 93552 w 691081"/>
                <a:gd name="connsiteY18" fmla="*/ 461727 h 516048"/>
                <a:gd name="connsiteX19" fmla="*/ 117695 w 691081"/>
                <a:gd name="connsiteY19" fmla="*/ 467762 h 516048"/>
                <a:gd name="connsiteX20" fmla="*/ 126748 w 691081"/>
                <a:gd name="connsiteY20" fmla="*/ 473798 h 516048"/>
                <a:gd name="connsiteX21" fmla="*/ 135802 w 691081"/>
                <a:gd name="connsiteY21" fmla="*/ 476816 h 516048"/>
                <a:gd name="connsiteX22" fmla="*/ 153909 w 691081"/>
                <a:gd name="connsiteY22" fmla="*/ 488887 h 516048"/>
                <a:gd name="connsiteX23" fmla="*/ 187105 w 691081"/>
                <a:gd name="connsiteY23" fmla="*/ 497941 h 516048"/>
                <a:gd name="connsiteX24" fmla="*/ 196158 w 691081"/>
                <a:gd name="connsiteY24" fmla="*/ 500959 h 516048"/>
                <a:gd name="connsiteX25" fmla="*/ 214265 w 691081"/>
                <a:gd name="connsiteY25" fmla="*/ 513030 h 516048"/>
                <a:gd name="connsiteX26" fmla="*/ 356103 w 691081"/>
                <a:gd name="connsiteY26" fmla="*/ 516048 h 516048"/>
                <a:gd name="connsiteX27" fmla="*/ 404388 w 691081"/>
                <a:gd name="connsiteY27" fmla="*/ 513030 h 516048"/>
                <a:gd name="connsiteX28" fmla="*/ 458709 w 691081"/>
                <a:gd name="connsiteY28" fmla="*/ 510012 h 516048"/>
                <a:gd name="connsiteX29" fmla="*/ 485869 w 691081"/>
                <a:gd name="connsiteY29" fmla="*/ 506994 h 516048"/>
                <a:gd name="connsiteX30" fmla="*/ 540190 w 691081"/>
                <a:gd name="connsiteY30" fmla="*/ 503976 h 516048"/>
                <a:gd name="connsiteX31" fmla="*/ 549243 w 691081"/>
                <a:gd name="connsiteY31" fmla="*/ 500959 h 516048"/>
                <a:gd name="connsiteX32" fmla="*/ 552261 w 691081"/>
                <a:gd name="connsiteY32" fmla="*/ 491905 h 516048"/>
                <a:gd name="connsiteX33" fmla="*/ 570368 w 691081"/>
                <a:gd name="connsiteY33" fmla="*/ 485869 h 516048"/>
                <a:gd name="connsiteX34" fmla="*/ 579421 w 691081"/>
                <a:gd name="connsiteY34" fmla="*/ 482852 h 516048"/>
                <a:gd name="connsiteX35" fmla="*/ 588475 w 691081"/>
                <a:gd name="connsiteY35" fmla="*/ 479834 h 516048"/>
                <a:gd name="connsiteX36" fmla="*/ 621671 w 691081"/>
                <a:gd name="connsiteY36" fmla="*/ 476816 h 516048"/>
                <a:gd name="connsiteX37" fmla="*/ 633742 w 691081"/>
                <a:gd name="connsiteY37" fmla="*/ 458709 h 516048"/>
                <a:gd name="connsiteX38" fmla="*/ 648831 w 691081"/>
                <a:gd name="connsiteY38" fmla="*/ 440602 h 516048"/>
                <a:gd name="connsiteX39" fmla="*/ 651849 w 691081"/>
                <a:gd name="connsiteY39" fmla="*/ 431549 h 516048"/>
                <a:gd name="connsiteX40" fmla="*/ 654867 w 691081"/>
                <a:gd name="connsiteY40" fmla="*/ 386281 h 516048"/>
                <a:gd name="connsiteX41" fmla="*/ 660903 w 691081"/>
                <a:gd name="connsiteY41" fmla="*/ 368174 h 516048"/>
                <a:gd name="connsiteX42" fmla="*/ 663920 w 691081"/>
                <a:gd name="connsiteY42" fmla="*/ 359121 h 516048"/>
                <a:gd name="connsiteX43" fmla="*/ 666938 w 691081"/>
                <a:gd name="connsiteY43" fmla="*/ 350067 h 516048"/>
                <a:gd name="connsiteX44" fmla="*/ 669956 w 691081"/>
                <a:gd name="connsiteY44" fmla="*/ 337996 h 516048"/>
                <a:gd name="connsiteX45" fmla="*/ 669956 w 691081"/>
                <a:gd name="connsiteY45" fmla="*/ 223319 h 516048"/>
                <a:gd name="connsiteX46" fmla="*/ 672974 w 691081"/>
                <a:gd name="connsiteY46" fmla="*/ 211248 h 516048"/>
                <a:gd name="connsiteX47" fmla="*/ 675992 w 691081"/>
                <a:gd name="connsiteY47" fmla="*/ 193141 h 516048"/>
                <a:gd name="connsiteX48" fmla="*/ 682027 w 691081"/>
                <a:gd name="connsiteY48" fmla="*/ 184087 h 516048"/>
                <a:gd name="connsiteX49" fmla="*/ 688063 w 691081"/>
                <a:gd name="connsiteY49" fmla="*/ 165980 h 516048"/>
                <a:gd name="connsiteX50" fmla="*/ 691081 w 691081"/>
                <a:gd name="connsiteY50" fmla="*/ 156927 h 516048"/>
                <a:gd name="connsiteX51" fmla="*/ 688063 w 691081"/>
                <a:gd name="connsiteY51" fmla="*/ 108642 h 516048"/>
                <a:gd name="connsiteX52" fmla="*/ 685045 w 691081"/>
                <a:gd name="connsiteY52" fmla="*/ 99588 h 516048"/>
                <a:gd name="connsiteX53" fmla="*/ 682027 w 691081"/>
                <a:gd name="connsiteY53" fmla="*/ 69410 h 516048"/>
                <a:gd name="connsiteX54" fmla="*/ 672974 w 691081"/>
                <a:gd name="connsiteY54" fmla="*/ 66392 h 516048"/>
                <a:gd name="connsiteX55" fmla="*/ 651849 w 691081"/>
                <a:gd name="connsiteY55" fmla="*/ 63374 h 516048"/>
                <a:gd name="connsiteX56" fmla="*/ 642796 w 691081"/>
                <a:gd name="connsiteY56" fmla="*/ 57339 h 516048"/>
                <a:gd name="connsiteX57" fmla="*/ 636760 w 691081"/>
                <a:gd name="connsiteY57" fmla="*/ 48285 h 516048"/>
                <a:gd name="connsiteX58" fmla="*/ 600546 w 691081"/>
                <a:gd name="connsiteY58" fmla="*/ 45267 h 516048"/>
                <a:gd name="connsiteX59" fmla="*/ 576404 w 691081"/>
                <a:gd name="connsiteY59" fmla="*/ 42250 h 516048"/>
                <a:gd name="connsiteX60" fmla="*/ 567350 w 691081"/>
                <a:gd name="connsiteY60" fmla="*/ 39232 h 516048"/>
                <a:gd name="connsiteX61" fmla="*/ 546225 w 691081"/>
                <a:gd name="connsiteY61" fmla="*/ 36214 h 516048"/>
                <a:gd name="connsiteX62" fmla="*/ 537172 w 691081"/>
                <a:gd name="connsiteY62" fmla="*/ 30178 h 516048"/>
                <a:gd name="connsiteX63" fmla="*/ 531136 w 691081"/>
                <a:gd name="connsiteY63" fmla="*/ 21125 h 516048"/>
                <a:gd name="connsiteX64" fmla="*/ 494922 w 691081"/>
                <a:gd name="connsiteY64" fmla="*/ 3018 h 516048"/>
                <a:gd name="connsiteX65" fmla="*/ 470780 w 691081"/>
                <a:gd name="connsiteY65" fmla="*/ 0 h 516048"/>
                <a:gd name="connsiteX66" fmla="*/ 449655 w 691081"/>
                <a:gd name="connsiteY66" fmla="*/ 6036 h 516048"/>
                <a:gd name="connsiteX67" fmla="*/ 440602 w 691081"/>
                <a:gd name="connsiteY67" fmla="*/ 12071 h 516048"/>
                <a:gd name="connsiteX68" fmla="*/ 416459 w 691081"/>
                <a:gd name="connsiteY68" fmla="*/ 15089 h 516048"/>
                <a:gd name="connsiteX69" fmla="*/ 404388 w 691081"/>
                <a:gd name="connsiteY69" fmla="*/ 18107 h 516048"/>
                <a:gd name="connsiteX70" fmla="*/ 386281 w 691081"/>
                <a:gd name="connsiteY70" fmla="*/ 24143 h 516048"/>
                <a:gd name="connsiteX71" fmla="*/ 359120 w 691081"/>
                <a:gd name="connsiteY71" fmla="*/ 36214 h 516048"/>
                <a:gd name="connsiteX72" fmla="*/ 341013 w 691081"/>
                <a:gd name="connsiteY72" fmla="*/ 42250 h 516048"/>
                <a:gd name="connsiteX73" fmla="*/ 331960 w 691081"/>
                <a:gd name="connsiteY73" fmla="*/ 45267 h 516048"/>
                <a:gd name="connsiteX74" fmla="*/ 319889 w 691081"/>
                <a:gd name="connsiteY74" fmla="*/ 42250 h 516048"/>
                <a:gd name="connsiteX75" fmla="*/ 301782 w 691081"/>
                <a:gd name="connsiteY75" fmla="*/ 30178 h 516048"/>
                <a:gd name="connsiteX76" fmla="*/ 295746 w 691081"/>
                <a:gd name="connsiteY76" fmla="*/ 21125 h 516048"/>
                <a:gd name="connsiteX77" fmla="*/ 292728 w 691081"/>
                <a:gd name="connsiteY77" fmla="*/ 12071 h 516048"/>
                <a:gd name="connsiteX78" fmla="*/ 283675 w 691081"/>
                <a:gd name="connsiteY78" fmla="*/ 9054 h 516048"/>
                <a:gd name="connsiteX79" fmla="*/ 262550 w 691081"/>
                <a:gd name="connsiteY79" fmla="*/ 6036 h 516048"/>
                <a:gd name="connsiteX80" fmla="*/ 244443 w 691081"/>
                <a:gd name="connsiteY80" fmla="*/ 12071 h 516048"/>
                <a:gd name="connsiteX81" fmla="*/ 235390 w 691081"/>
                <a:gd name="connsiteY81" fmla="*/ 18107 h 516048"/>
                <a:gd name="connsiteX82" fmla="*/ 220301 w 691081"/>
                <a:gd name="connsiteY82" fmla="*/ 21125 h 516048"/>
                <a:gd name="connsiteX83" fmla="*/ 211247 w 691081"/>
                <a:gd name="connsiteY83" fmla="*/ 30178 h 516048"/>
                <a:gd name="connsiteX84" fmla="*/ 202194 w 691081"/>
                <a:gd name="connsiteY84" fmla="*/ 36214 h 516048"/>
                <a:gd name="connsiteX85" fmla="*/ 172015 w 691081"/>
                <a:gd name="connsiteY85" fmla="*/ 48285 h 516048"/>
                <a:gd name="connsiteX86" fmla="*/ 150891 w 691081"/>
                <a:gd name="connsiteY86" fmla="*/ 57339 h 516048"/>
                <a:gd name="connsiteX87" fmla="*/ 135802 w 691081"/>
                <a:gd name="connsiteY87" fmla="*/ 60357 h 516048"/>
                <a:gd name="connsiteX88" fmla="*/ 126748 w 691081"/>
                <a:gd name="connsiteY88" fmla="*/ 63374 h 516048"/>
                <a:gd name="connsiteX89" fmla="*/ 39231 w 691081"/>
                <a:gd name="connsiteY89" fmla="*/ 69410 h 516048"/>
                <a:gd name="connsiteX90" fmla="*/ 30178 w 691081"/>
                <a:gd name="connsiteY90" fmla="*/ 72428 h 516048"/>
                <a:gd name="connsiteX91" fmla="*/ 0 w 691081"/>
                <a:gd name="connsiteY91" fmla="*/ 84499 h 5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91081" h="516048">
                  <a:moveTo>
                    <a:pt x="0" y="84499"/>
                  </a:moveTo>
                  <a:lnTo>
                    <a:pt x="0" y="84499"/>
                  </a:lnTo>
                  <a:cubicBezTo>
                    <a:pt x="1006" y="94558"/>
                    <a:pt x="1154" y="104741"/>
                    <a:pt x="3017" y="114677"/>
                  </a:cubicBezTo>
                  <a:cubicBezTo>
                    <a:pt x="4189" y="120930"/>
                    <a:pt x="7510" y="126612"/>
                    <a:pt x="9053" y="132784"/>
                  </a:cubicBezTo>
                  <a:cubicBezTo>
                    <a:pt x="10059" y="136808"/>
                    <a:pt x="10931" y="140868"/>
                    <a:pt x="12071" y="144856"/>
                  </a:cubicBezTo>
                  <a:cubicBezTo>
                    <a:pt x="20733" y="175172"/>
                    <a:pt x="8668" y="128229"/>
                    <a:pt x="18107" y="165980"/>
                  </a:cubicBezTo>
                  <a:cubicBezTo>
                    <a:pt x="19113" y="178051"/>
                    <a:pt x="20195" y="190117"/>
                    <a:pt x="21124" y="202194"/>
                  </a:cubicBezTo>
                  <a:cubicBezTo>
                    <a:pt x="22207" y="216272"/>
                    <a:pt x="22864" y="230383"/>
                    <a:pt x="24142" y="244444"/>
                  </a:cubicBezTo>
                  <a:cubicBezTo>
                    <a:pt x="24876" y="252521"/>
                    <a:pt x="25461" y="260656"/>
                    <a:pt x="27160" y="268586"/>
                  </a:cubicBezTo>
                  <a:cubicBezTo>
                    <a:pt x="28493" y="274807"/>
                    <a:pt x="33196" y="286693"/>
                    <a:pt x="33196" y="286693"/>
                  </a:cubicBezTo>
                  <a:cubicBezTo>
                    <a:pt x="34202" y="295747"/>
                    <a:pt x="34925" y="304836"/>
                    <a:pt x="36213" y="313854"/>
                  </a:cubicBezTo>
                  <a:cubicBezTo>
                    <a:pt x="36938" y="318932"/>
                    <a:pt x="38665" y="323845"/>
                    <a:pt x="39231" y="328943"/>
                  </a:cubicBezTo>
                  <a:cubicBezTo>
                    <a:pt x="43950" y="371410"/>
                    <a:pt x="40104" y="359199"/>
                    <a:pt x="45267" y="395335"/>
                  </a:cubicBezTo>
                  <a:cubicBezTo>
                    <a:pt x="45992" y="400413"/>
                    <a:pt x="46935" y="405475"/>
                    <a:pt x="48285" y="410424"/>
                  </a:cubicBezTo>
                  <a:cubicBezTo>
                    <a:pt x="49959" y="416562"/>
                    <a:pt x="53072" y="422292"/>
                    <a:pt x="54320" y="428531"/>
                  </a:cubicBezTo>
                  <a:cubicBezTo>
                    <a:pt x="55326" y="433561"/>
                    <a:pt x="54793" y="439167"/>
                    <a:pt x="57338" y="443620"/>
                  </a:cubicBezTo>
                  <a:cubicBezTo>
                    <a:pt x="59138" y="446769"/>
                    <a:pt x="63077" y="448183"/>
                    <a:pt x="66392" y="449656"/>
                  </a:cubicBezTo>
                  <a:cubicBezTo>
                    <a:pt x="72206" y="452240"/>
                    <a:pt x="84499" y="455691"/>
                    <a:pt x="84499" y="455691"/>
                  </a:cubicBezTo>
                  <a:cubicBezTo>
                    <a:pt x="87517" y="457703"/>
                    <a:pt x="90308" y="460105"/>
                    <a:pt x="93552" y="461727"/>
                  </a:cubicBezTo>
                  <a:cubicBezTo>
                    <a:pt x="99739" y="464821"/>
                    <a:pt x="111954" y="466614"/>
                    <a:pt x="117695" y="467762"/>
                  </a:cubicBezTo>
                  <a:cubicBezTo>
                    <a:pt x="120713" y="469774"/>
                    <a:pt x="123504" y="472176"/>
                    <a:pt x="126748" y="473798"/>
                  </a:cubicBezTo>
                  <a:cubicBezTo>
                    <a:pt x="129593" y="475221"/>
                    <a:pt x="133155" y="475051"/>
                    <a:pt x="135802" y="476816"/>
                  </a:cubicBezTo>
                  <a:cubicBezTo>
                    <a:pt x="158408" y="491886"/>
                    <a:pt x="132380" y="481711"/>
                    <a:pt x="153909" y="488887"/>
                  </a:cubicBezTo>
                  <a:cubicBezTo>
                    <a:pt x="171164" y="500391"/>
                    <a:pt x="156112" y="492306"/>
                    <a:pt x="187105" y="497941"/>
                  </a:cubicBezTo>
                  <a:cubicBezTo>
                    <a:pt x="190235" y="498510"/>
                    <a:pt x="193377" y="499414"/>
                    <a:pt x="196158" y="500959"/>
                  </a:cubicBezTo>
                  <a:cubicBezTo>
                    <a:pt x="202499" y="504482"/>
                    <a:pt x="207013" y="512876"/>
                    <a:pt x="214265" y="513030"/>
                  </a:cubicBezTo>
                  <a:lnTo>
                    <a:pt x="356103" y="516048"/>
                  </a:lnTo>
                  <a:lnTo>
                    <a:pt x="404388" y="513030"/>
                  </a:lnTo>
                  <a:lnTo>
                    <a:pt x="458709" y="510012"/>
                  </a:lnTo>
                  <a:cubicBezTo>
                    <a:pt x="467793" y="509339"/>
                    <a:pt x="476785" y="507667"/>
                    <a:pt x="485869" y="506994"/>
                  </a:cubicBezTo>
                  <a:cubicBezTo>
                    <a:pt x="503954" y="505654"/>
                    <a:pt x="522083" y="504982"/>
                    <a:pt x="540190" y="503976"/>
                  </a:cubicBezTo>
                  <a:cubicBezTo>
                    <a:pt x="543208" y="502970"/>
                    <a:pt x="546994" y="503208"/>
                    <a:pt x="549243" y="500959"/>
                  </a:cubicBezTo>
                  <a:cubicBezTo>
                    <a:pt x="551492" y="498710"/>
                    <a:pt x="549672" y="493754"/>
                    <a:pt x="552261" y="491905"/>
                  </a:cubicBezTo>
                  <a:cubicBezTo>
                    <a:pt x="557438" y="488207"/>
                    <a:pt x="564332" y="487881"/>
                    <a:pt x="570368" y="485869"/>
                  </a:cubicBezTo>
                  <a:lnTo>
                    <a:pt x="579421" y="482852"/>
                  </a:lnTo>
                  <a:cubicBezTo>
                    <a:pt x="582439" y="481846"/>
                    <a:pt x="585307" y="480122"/>
                    <a:pt x="588475" y="479834"/>
                  </a:cubicBezTo>
                  <a:lnTo>
                    <a:pt x="621671" y="476816"/>
                  </a:lnTo>
                  <a:cubicBezTo>
                    <a:pt x="625695" y="470780"/>
                    <a:pt x="628612" y="463838"/>
                    <a:pt x="633742" y="458709"/>
                  </a:cubicBezTo>
                  <a:cubicBezTo>
                    <a:pt x="640420" y="452032"/>
                    <a:pt x="644628" y="449009"/>
                    <a:pt x="648831" y="440602"/>
                  </a:cubicBezTo>
                  <a:cubicBezTo>
                    <a:pt x="650253" y="437757"/>
                    <a:pt x="650843" y="434567"/>
                    <a:pt x="651849" y="431549"/>
                  </a:cubicBezTo>
                  <a:cubicBezTo>
                    <a:pt x="652855" y="416460"/>
                    <a:pt x="652728" y="401252"/>
                    <a:pt x="654867" y="386281"/>
                  </a:cubicBezTo>
                  <a:cubicBezTo>
                    <a:pt x="655767" y="379983"/>
                    <a:pt x="658891" y="374210"/>
                    <a:pt x="660903" y="368174"/>
                  </a:cubicBezTo>
                  <a:lnTo>
                    <a:pt x="663920" y="359121"/>
                  </a:lnTo>
                  <a:cubicBezTo>
                    <a:pt x="664926" y="356103"/>
                    <a:pt x="666166" y="353153"/>
                    <a:pt x="666938" y="350067"/>
                  </a:cubicBezTo>
                  <a:lnTo>
                    <a:pt x="669956" y="337996"/>
                  </a:lnTo>
                  <a:cubicBezTo>
                    <a:pt x="666403" y="281156"/>
                    <a:pt x="665042" y="287200"/>
                    <a:pt x="669956" y="223319"/>
                  </a:cubicBezTo>
                  <a:cubicBezTo>
                    <a:pt x="670274" y="219184"/>
                    <a:pt x="672161" y="215315"/>
                    <a:pt x="672974" y="211248"/>
                  </a:cubicBezTo>
                  <a:cubicBezTo>
                    <a:pt x="674174" y="205248"/>
                    <a:pt x="674057" y="198946"/>
                    <a:pt x="675992" y="193141"/>
                  </a:cubicBezTo>
                  <a:cubicBezTo>
                    <a:pt x="677139" y="189700"/>
                    <a:pt x="680554" y="187401"/>
                    <a:pt x="682027" y="184087"/>
                  </a:cubicBezTo>
                  <a:cubicBezTo>
                    <a:pt x="684611" y="178273"/>
                    <a:pt x="686051" y="172016"/>
                    <a:pt x="688063" y="165980"/>
                  </a:cubicBezTo>
                  <a:lnTo>
                    <a:pt x="691081" y="156927"/>
                  </a:lnTo>
                  <a:cubicBezTo>
                    <a:pt x="690075" y="140832"/>
                    <a:pt x="689751" y="124680"/>
                    <a:pt x="688063" y="108642"/>
                  </a:cubicBezTo>
                  <a:cubicBezTo>
                    <a:pt x="687730" y="105478"/>
                    <a:pt x="685529" y="102732"/>
                    <a:pt x="685045" y="99588"/>
                  </a:cubicBezTo>
                  <a:cubicBezTo>
                    <a:pt x="683508" y="89596"/>
                    <a:pt x="685482" y="78911"/>
                    <a:pt x="682027" y="69410"/>
                  </a:cubicBezTo>
                  <a:cubicBezTo>
                    <a:pt x="680940" y="66421"/>
                    <a:pt x="676093" y="67016"/>
                    <a:pt x="672974" y="66392"/>
                  </a:cubicBezTo>
                  <a:cubicBezTo>
                    <a:pt x="665999" y="64997"/>
                    <a:pt x="658891" y="64380"/>
                    <a:pt x="651849" y="63374"/>
                  </a:cubicBezTo>
                  <a:cubicBezTo>
                    <a:pt x="648831" y="61362"/>
                    <a:pt x="645360" y="59903"/>
                    <a:pt x="642796" y="57339"/>
                  </a:cubicBezTo>
                  <a:cubicBezTo>
                    <a:pt x="640231" y="54774"/>
                    <a:pt x="640248" y="49282"/>
                    <a:pt x="636760" y="48285"/>
                  </a:cubicBezTo>
                  <a:cubicBezTo>
                    <a:pt x="625113" y="44957"/>
                    <a:pt x="612599" y="46472"/>
                    <a:pt x="600546" y="45267"/>
                  </a:cubicBezTo>
                  <a:cubicBezTo>
                    <a:pt x="592476" y="44460"/>
                    <a:pt x="584451" y="43256"/>
                    <a:pt x="576404" y="42250"/>
                  </a:cubicBezTo>
                  <a:cubicBezTo>
                    <a:pt x="573386" y="41244"/>
                    <a:pt x="570469" y="39856"/>
                    <a:pt x="567350" y="39232"/>
                  </a:cubicBezTo>
                  <a:cubicBezTo>
                    <a:pt x="560375" y="37837"/>
                    <a:pt x="553038" y="38258"/>
                    <a:pt x="546225" y="36214"/>
                  </a:cubicBezTo>
                  <a:cubicBezTo>
                    <a:pt x="542751" y="35172"/>
                    <a:pt x="540190" y="32190"/>
                    <a:pt x="537172" y="30178"/>
                  </a:cubicBezTo>
                  <a:cubicBezTo>
                    <a:pt x="535160" y="27160"/>
                    <a:pt x="533866" y="23513"/>
                    <a:pt x="531136" y="21125"/>
                  </a:cubicBezTo>
                  <a:cubicBezTo>
                    <a:pt x="522150" y="13263"/>
                    <a:pt x="507268" y="4561"/>
                    <a:pt x="494922" y="3018"/>
                  </a:cubicBezTo>
                  <a:lnTo>
                    <a:pt x="470780" y="0"/>
                  </a:lnTo>
                  <a:cubicBezTo>
                    <a:pt x="466912" y="967"/>
                    <a:pt x="453984" y="3871"/>
                    <a:pt x="449655" y="6036"/>
                  </a:cubicBezTo>
                  <a:cubicBezTo>
                    <a:pt x="446411" y="7658"/>
                    <a:pt x="444101" y="11117"/>
                    <a:pt x="440602" y="12071"/>
                  </a:cubicBezTo>
                  <a:cubicBezTo>
                    <a:pt x="432777" y="14205"/>
                    <a:pt x="424507" y="14083"/>
                    <a:pt x="416459" y="15089"/>
                  </a:cubicBezTo>
                  <a:cubicBezTo>
                    <a:pt x="412435" y="16095"/>
                    <a:pt x="408361" y="16915"/>
                    <a:pt x="404388" y="18107"/>
                  </a:cubicBezTo>
                  <a:cubicBezTo>
                    <a:pt x="398294" y="19935"/>
                    <a:pt x="386281" y="24143"/>
                    <a:pt x="386281" y="24143"/>
                  </a:cubicBezTo>
                  <a:cubicBezTo>
                    <a:pt x="375426" y="40424"/>
                    <a:pt x="385548" y="30115"/>
                    <a:pt x="359120" y="36214"/>
                  </a:cubicBezTo>
                  <a:cubicBezTo>
                    <a:pt x="352921" y="37645"/>
                    <a:pt x="347049" y="40238"/>
                    <a:pt x="341013" y="42250"/>
                  </a:cubicBezTo>
                  <a:lnTo>
                    <a:pt x="331960" y="45267"/>
                  </a:lnTo>
                  <a:cubicBezTo>
                    <a:pt x="327936" y="44261"/>
                    <a:pt x="323599" y="44105"/>
                    <a:pt x="319889" y="42250"/>
                  </a:cubicBezTo>
                  <a:cubicBezTo>
                    <a:pt x="313401" y="39006"/>
                    <a:pt x="301782" y="30178"/>
                    <a:pt x="301782" y="30178"/>
                  </a:cubicBezTo>
                  <a:cubicBezTo>
                    <a:pt x="299770" y="27160"/>
                    <a:pt x="297368" y="24369"/>
                    <a:pt x="295746" y="21125"/>
                  </a:cubicBezTo>
                  <a:cubicBezTo>
                    <a:pt x="294323" y="18280"/>
                    <a:pt x="294977" y="14320"/>
                    <a:pt x="292728" y="12071"/>
                  </a:cubicBezTo>
                  <a:cubicBezTo>
                    <a:pt x="290479" y="9822"/>
                    <a:pt x="286693" y="10060"/>
                    <a:pt x="283675" y="9054"/>
                  </a:cubicBezTo>
                  <a:cubicBezTo>
                    <a:pt x="271875" y="1187"/>
                    <a:pt x="277334" y="1601"/>
                    <a:pt x="262550" y="6036"/>
                  </a:cubicBezTo>
                  <a:cubicBezTo>
                    <a:pt x="256456" y="7864"/>
                    <a:pt x="244443" y="12071"/>
                    <a:pt x="244443" y="12071"/>
                  </a:cubicBezTo>
                  <a:cubicBezTo>
                    <a:pt x="241425" y="14083"/>
                    <a:pt x="238786" y="16833"/>
                    <a:pt x="235390" y="18107"/>
                  </a:cubicBezTo>
                  <a:cubicBezTo>
                    <a:pt x="230587" y="19908"/>
                    <a:pt x="224889" y="18831"/>
                    <a:pt x="220301" y="21125"/>
                  </a:cubicBezTo>
                  <a:cubicBezTo>
                    <a:pt x="216484" y="23034"/>
                    <a:pt x="214526" y="27446"/>
                    <a:pt x="211247" y="30178"/>
                  </a:cubicBezTo>
                  <a:cubicBezTo>
                    <a:pt x="208461" y="32500"/>
                    <a:pt x="205212" y="34202"/>
                    <a:pt x="202194" y="36214"/>
                  </a:cubicBezTo>
                  <a:cubicBezTo>
                    <a:pt x="191124" y="52817"/>
                    <a:pt x="200953" y="43023"/>
                    <a:pt x="172015" y="48285"/>
                  </a:cubicBezTo>
                  <a:cubicBezTo>
                    <a:pt x="160414" y="50394"/>
                    <a:pt x="163374" y="53178"/>
                    <a:pt x="150891" y="57339"/>
                  </a:cubicBezTo>
                  <a:cubicBezTo>
                    <a:pt x="146025" y="58961"/>
                    <a:pt x="140778" y="59113"/>
                    <a:pt x="135802" y="60357"/>
                  </a:cubicBezTo>
                  <a:cubicBezTo>
                    <a:pt x="132716" y="61128"/>
                    <a:pt x="129853" y="62684"/>
                    <a:pt x="126748" y="63374"/>
                  </a:cubicBezTo>
                  <a:cubicBezTo>
                    <a:pt x="98519" y="69646"/>
                    <a:pt x="66607" y="68220"/>
                    <a:pt x="39231" y="69410"/>
                  </a:cubicBezTo>
                  <a:cubicBezTo>
                    <a:pt x="36213" y="70416"/>
                    <a:pt x="33023" y="71006"/>
                    <a:pt x="30178" y="72428"/>
                  </a:cubicBezTo>
                  <a:cubicBezTo>
                    <a:pt x="23349" y="75842"/>
                    <a:pt x="5030" y="82487"/>
                    <a:pt x="0" y="84499"/>
                  </a:cubicBezTo>
                  <a:close/>
                </a:path>
              </a:pathLst>
            </a:cu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grpSp>
      <p:sp>
        <p:nvSpPr>
          <p:cNvPr id="4" name="Rechthoek 3"/>
          <p:cNvSpPr/>
          <p:nvPr/>
        </p:nvSpPr>
        <p:spPr>
          <a:xfrm>
            <a:off x="4314032" y="2920599"/>
            <a:ext cx="2767104" cy="584775"/>
          </a:xfrm>
          <a:prstGeom prst="rect">
            <a:avLst/>
          </a:prstGeom>
        </p:spPr>
        <p:txBody>
          <a:bodyPr wrap="none">
            <a:spAutoFit/>
          </a:bodyPr>
          <a:lstStyle/>
          <a:p>
            <a:r>
              <a:rPr lang="nl-NL" sz="32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Wingdings" pitchFamily="2" charset="2"/>
              </a:rPr>
              <a:t>± 1.000 m</a:t>
            </a:r>
            <a:r>
              <a:rPr lang="nl-NL" sz="32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endParaRPr lang="nl-NL" sz="3200" dirty="0"/>
          </a:p>
        </p:txBody>
      </p:sp>
    </p:spTree>
    <p:extLst>
      <p:ext uri="{BB962C8B-B14F-4D97-AF65-F5344CB8AC3E}">
        <p14:creationId xmlns:p14="http://schemas.microsoft.com/office/powerpoint/2010/main" xmlns="" val="36453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7800000">
                                      <p:cBhvr>
                                        <p:cTn id="11" dur="1000" fill="hold"/>
                                        <p:tgtEl>
                                          <p:spTgt spid="5"/>
                                        </p:tgtEl>
                                        <p:attrNameLst>
                                          <p:attrName>r</p:attrName>
                                        </p:attrNameLst>
                                      </p:cBhvr>
                                    </p:animRo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xmlns="" val="0"/>
              </a:ext>
            </a:extLst>
          </a:blip>
          <a:srcRect l="122" t="197" r="-122" b="16196"/>
          <a:stretch/>
        </p:blipFill>
        <p:spPr>
          <a:xfrm>
            <a:off x="-1" y="1"/>
            <a:ext cx="12206868" cy="6259551"/>
          </a:xfrm>
          <a:prstGeom prst="rect">
            <a:avLst/>
          </a:prstGeom>
        </p:spPr>
      </p:pic>
      <p:sp>
        <p:nvSpPr>
          <p:cNvPr id="2" name="Titel 1"/>
          <p:cNvSpPr>
            <a:spLocks noGrp="1"/>
          </p:cNvSpPr>
          <p:nvPr>
            <p:ph type="ctrTitle"/>
          </p:nvPr>
        </p:nvSpPr>
        <p:spPr>
          <a:xfrm>
            <a:off x="239350" y="252761"/>
            <a:ext cx="11967517" cy="1367883"/>
          </a:xfrm>
          <a:solidFill>
            <a:schemeClr val="bg1">
              <a:alpha val="0"/>
            </a:schemeClr>
          </a:solidFill>
        </p:spPr>
        <p:txBody>
          <a:bodyPr>
            <a:normAutofit/>
          </a:bodyPr>
          <a:lstStyle/>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ZICHTBAAR STOF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betekent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4267" dirty="0">
              <a:solidFill>
                <a:srgbClr val="FF0000"/>
              </a:solidFill>
            </a:endParaRPr>
          </a:p>
        </p:txBody>
      </p:sp>
      <p:sp>
        <p:nvSpPr>
          <p:cNvPr id="3" name="Rechthoek 2"/>
          <p:cNvSpPr/>
          <p:nvPr/>
        </p:nvSpPr>
        <p:spPr>
          <a:xfrm>
            <a:off x="3048000" y="2813448"/>
            <a:ext cx="6096000" cy="461665"/>
          </a:xfrm>
          <a:prstGeom prst="rect">
            <a:avLst/>
          </a:prstGeom>
        </p:spPr>
        <p:txBody>
          <a:bodyPr>
            <a:spAutoFit/>
          </a:bodyPr>
          <a:lstStyle/>
          <a:p>
            <a:pPr marL="901677" indent="-901677" defTabSz="914377" fontAlgn="base">
              <a:lnSpc>
                <a:spcPct val="150000"/>
              </a:lnSpc>
              <a:spcBef>
                <a:spcPct val="25000"/>
              </a:spcBef>
              <a:spcAft>
                <a:spcPct val="0"/>
              </a:spcAft>
            </a:pPr>
            <a:endParaRPr lang="nl-NL"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072800" y="5041315"/>
            <a:ext cx="8513869" cy="748988"/>
          </a:xfrm>
          <a:prstGeom prst="rect">
            <a:avLst/>
          </a:prstGeom>
          <a:solidFill>
            <a:schemeClr val="bg1">
              <a:alpha val="54000"/>
            </a:schemeClr>
          </a:solidFill>
        </p:spPr>
        <p:txBody>
          <a:bodyPr wrap="none">
            <a:spAutoFit/>
          </a:bodyPr>
          <a:lstStyle/>
          <a:p>
            <a:r>
              <a:rPr lang="nl-NL" sz="4267" b="1" dirty="0">
                <a:solidFill>
                  <a:srgbClr val="FF0000"/>
                </a:solidFill>
                <a:latin typeface="Verdana" panose="020B0604030504040204" pitchFamily="34" charset="0"/>
                <a:ea typeface="Verdana" panose="020B0604030504040204" pitchFamily="34" charset="0"/>
                <a:cs typeface="Verdana" panose="020B0604030504040204" pitchFamily="34" charset="0"/>
              </a:rPr>
              <a:t>Maatregelen noodzakelijk !</a:t>
            </a:r>
            <a:endParaRPr lang="nl-NL" sz="4267" b="1" dirty="0"/>
          </a:p>
        </p:txBody>
      </p:sp>
    </p:spTree>
    <p:extLst>
      <p:ext uri="{BB962C8B-B14F-4D97-AF65-F5344CB8AC3E}">
        <p14:creationId xmlns:p14="http://schemas.microsoft.com/office/powerpoint/2010/main" xmlns="" val="57877402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nl-NL" sz="2667" dirty="0">
                <a:latin typeface="Verdana" panose="020B0604030504040204" pitchFamily="34" charset="0"/>
                <a:ea typeface="Verdana" panose="020B0604030504040204" pitchFamily="34" charset="0"/>
                <a:cs typeface="Verdana" panose="020B0604030504040204" pitchFamily="34" charset="0"/>
              </a:rPr>
              <a:t>Stof en Stof ?</a:t>
            </a:r>
          </a:p>
        </p:txBody>
      </p:sp>
      <p:pic>
        <p:nvPicPr>
          <p:cNvPr id="3" name="Afbeelding 2"/>
          <p:cNvPicPr>
            <a:picLocks noChangeAspect="1"/>
          </p:cNvPicPr>
          <p:nvPr/>
        </p:nvPicPr>
        <p:blipFill>
          <a:blip r:embed="rId3" cstate="print"/>
          <a:stretch>
            <a:fillRect/>
          </a:stretch>
        </p:blipFill>
        <p:spPr>
          <a:xfrm>
            <a:off x="6485784" y="260650"/>
            <a:ext cx="5561593" cy="5955881"/>
          </a:xfrm>
          <a:prstGeom prst="rect">
            <a:avLst/>
          </a:prstGeom>
        </p:spPr>
      </p:pic>
      <p:sp>
        <p:nvSpPr>
          <p:cNvPr id="4" name="Rechthoek 3"/>
          <p:cNvSpPr/>
          <p:nvPr/>
        </p:nvSpPr>
        <p:spPr>
          <a:xfrm>
            <a:off x="90668" y="905585"/>
            <a:ext cx="6481120" cy="4359335"/>
          </a:xfrm>
          <a:prstGeom prst="rect">
            <a:avLst/>
          </a:prstGeom>
        </p:spPr>
        <p:txBody>
          <a:bodyPr wrap="square">
            <a:spAutoFit/>
          </a:bodyPr>
          <a:lstStyle/>
          <a:p>
            <a:r>
              <a:rPr lang="nl-NL" sz="2133" b="1" dirty="0">
                <a:latin typeface="Verdana" panose="020B0604030504040204" pitchFamily="34" charset="0"/>
                <a:ea typeface="Verdana" panose="020B0604030504040204" pitchFamily="34" charset="0"/>
                <a:cs typeface="Verdana" panose="020B0604030504040204" pitchFamily="34" charset="0"/>
              </a:rPr>
              <a:t>Inhaleerbare fractie (&gt;100 µm)</a:t>
            </a:r>
            <a:br>
              <a:rPr lang="nl-NL" sz="2133" b="1" dirty="0">
                <a:latin typeface="Verdana" panose="020B0604030504040204" pitchFamily="34" charset="0"/>
                <a:ea typeface="Verdana" panose="020B0604030504040204" pitchFamily="34" charset="0"/>
                <a:cs typeface="Verdana" panose="020B0604030504040204" pitchFamily="34" charset="0"/>
              </a:rPr>
            </a:br>
            <a:r>
              <a:rPr lang="nl-NL" sz="2133" dirty="0">
                <a:latin typeface="Verdana" panose="020B0604030504040204" pitchFamily="34" charset="0"/>
                <a:ea typeface="Verdana" panose="020B0604030504040204" pitchFamily="34" charset="0"/>
                <a:cs typeface="Verdana" panose="020B0604030504040204" pitchFamily="34" charset="0"/>
              </a:rPr>
              <a:t>is dat deel van het aanwezige stof dat kan worden ingeademd via mond en/of neus. </a:t>
            </a:r>
          </a:p>
          <a:p>
            <a:endParaRPr lang="nl-NL" sz="2133" dirty="0">
              <a:latin typeface="Verdana" panose="020B0604030504040204" pitchFamily="34" charset="0"/>
              <a:ea typeface="Verdana" panose="020B0604030504040204" pitchFamily="34" charset="0"/>
              <a:cs typeface="Verdana" panose="020B0604030504040204" pitchFamily="34" charset="0"/>
            </a:endParaRPr>
          </a:p>
          <a:p>
            <a:endParaRPr lang="nl-NL" sz="2133" dirty="0">
              <a:latin typeface="Verdana" panose="020B0604030504040204" pitchFamily="34" charset="0"/>
              <a:ea typeface="Verdana" panose="020B0604030504040204" pitchFamily="34" charset="0"/>
              <a:cs typeface="Verdana" panose="020B0604030504040204" pitchFamily="34" charset="0"/>
            </a:endParaRPr>
          </a:p>
          <a:p>
            <a:r>
              <a:rPr lang="nl-NL" sz="2133" b="1" dirty="0">
                <a:latin typeface="Verdana" panose="020B0604030504040204" pitchFamily="34" charset="0"/>
                <a:ea typeface="Verdana" panose="020B0604030504040204" pitchFamily="34" charset="0"/>
                <a:cs typeface="Verdana" panose="020B0604030504040204" pitchFamily="34" charset="0"/>
              </a:rPr>
              <a:t>Thoracale fractie (&gt;10 µm)</a:t>
            </a:r>
            <a:br>
              <a:rPr lang="nl-NL" sz="2133" b="1" dirty="0">
                <a:latin typeface="Verdana" panose="020B0604030504040204" pitchFamily="34" charset="0"/>
                <a:ea typeface="Verdana" panose="020B0604030504040204" pitchFamily="34" charset="0"/>
                <a:cs typeface="Verdana" panose="020B0604030504040204" pitchFamily="34" charset="0"/>
              </a:rPr>
            </a:br>
            <a:r>
              <a:rPr lang="nl-NL" sz="2133" dirty="0">
                <a:latin typeface="Verdana" panose="020B0604030504040204" pitchFamily="34" charset="0"/>
                <a:ea typeface="Verdana" panose="020B0604030504040204" pitchFamily="34" charset="0"/>
                <a:cs typeface="Verdana" panose="020B0604030504040204" pitchFamily="34" charset="0"/>
              </a:rPr>
              <a:t>is dat deel van het aanwezige stof dat verder dan het strottenhoofd kan doordringen. </a:t>
            </a:r>
          </a:p>
          <a:p>
            <a:endParaRPr lang="nl-NL" sz="2133" dirty="0">
              <a:latin typeface="Verdana" panose="020B0604030504040204" pitchFamily="34" charset="0"/>
              <a:ea typeface="Verdana" panose="020B0604030504040204" pitchFamily="34" charset="0"/>
              <a:cs typeface="Verdana" panose="020B0604030504040204" pitchFamily="34" charset="0"/>
            </a:endParaRPr>
          </a:p>
          <a:p>
            <a:endParaRPr lang="nl-NL" sz="2133" dirty="0">
              <a:latin typeface="Verdana" panose="020B0604030504040204" pitchFamily="34" charset="0"/>
              <a:ea typeface="Verdana" panose="020B0604030504040204" pitchFamily="34" charset="0"/>
              <a:cs typeface="Verdana" panose="020B0604030504040204" pitchFamily="34" charset="0"/>
            </a:endParaRPr>
          </a:p>
          <a:p>
            <a:r>
              <a:rPr lang="nl-NL" sz="2133" b="1" dirty="0" err="1">
                <a:latin typeface="Verdana" panose="020B0604030504040204" pitchFamily="34" charset="0"/>
                <a:ea typeface="Verdana" panose="020B0604030504040204" pitchFamily="34" charset="0"/>
                <a:cs typeface="Verdana" panose="020B0604030504040204" pitchFamily="34" charset="0"/>
              </a:rPr>
              <a:t>Respirabele</a:t>
            </a:r>
            <a:r>
              <a:rPr lang="nl-NL" sz="2133" b="1" dirty="0">
                <a:latin typeface="Verdana" panose="020B0604030504040204" pitchFamily="34" charset="0"/>
                <a:ea typeface="Verdana" panose="020B0604030504040204" pitchFamily="34" charset="0"/>
                <a:cs typeface="Verdana" panose="020B0604030504040204" pitchFamily="34" charset="0"/>
              </a:rPr>
              <a:t> fractie (&lt;10 µm)</a:t>
            </a:r>
            <a:br>
              <a:rPr lang="nl-NL" sz="2133" b="1" dirty="0">
                <a:latin typeface="Verdana" panose="020B0604030504040204" pitchFamily="34" charset="0"/>
                <a:ea typeface="Verdana" panose="020B0604030504040204" pitchFamily="34" charset="0"/>
                <a:cs typeface="Verdana" panose="020B0604030504040204" pitchFamily="34" charset="0"/>
              </a:rPr>
            </a:br>
            <a:r>
              <a:rPr lang="nl-NL" sz="2133" dirty="0">
                <a:latin typeface="Verdana" panose="020B0604030504040204" pitchFamily="34" charset="0"/>
                <a:ea typeface="Verdana" panose="020B0604030504040204" pitchFamily="34" charset="0"/>
                <a:cs typeface="Verdana" panose="020B0604030504040204" pitchFamily="34" charset="0"/>
              </a:rPr>
              <a:t>is dat deel van het inhaleerbare stof dat kan doordringen tot in de longblaasjes (alveoli). </a:t>
            </a:r>
          </a:p>
        </p:txBody>
      </p:sp>
      <p:sp>
        <p:nvSpPr>
          <p:cNvPr id="5" name="Rechthoek 4"/>
          <p:cNvSpPr/>
          <p:nvPr/>
        </p:nvSpPr>
        <p:spPr>
          <a:xfrm>
            <a:off x="47812" y="5600978"/>
            <a:ext cx="6096000" cy="584968"/>
          </a:xfrm>
          <a:prstGeom prst="rect">
            <a:avLst/>
          </a:prstGeom>
        </p:spPr>
        <p:txBody>
          <a:bodyPr>
            <a:spAutoFit/>
          </a:bodyPr>
          <a:lstStyle/>
          <a:p>
            <a:r>
              <a:rPr lang="nl-NL" sz="1067" dirty="0">
                <a:latin typeface="Arial" panose="020B0604020202020204" pitchFamily="34" charset="0"/>
              </a:rPr>
              <a:t>Bron </a:t>
            </a:r>
            <a:r>
              <a:rPr lang="nl-NL" sz="1067" dirty="0" err="1">
                <a:latin typeface="Arial" panose="020B0604020202020204" pitchFamily="34" charset="0"/>
              </a:rPr>
              <a:t>MAC-waarden</a:t>
            </a:r>
            <a:r>
              <a:rPr lang="nl-NL" sz="1067" dirty="0">
                <a:latin typeface="Arial" panose="020B0604020202020204" pitchFamily="34" charset="0"/>
              </a:rPr>
              <a:t> voor stofdeeltjes: MAC-lijst SZW 1994-2006 </a:t>
            </a:r>
          </a:p>
          <a:p>
            <a:r>
              <a:rPr lang="nl-NL" sz="1067" dirty="0">
                <a:latin typeface="Arial" panose="020B0604020202020204" pitchFamily="34" charset="0"/>
              </a:rPr>
              <a:t>Bron definitie </a:t>
            </a:r>
            <a:r>
              <a:rPr lang="nl-NL" sz="1067" dirty="0" err="1">
                <a:latin typeface="Arial" panose="020B0604020202020204" pitchFamily="34" charset="0"/>
              </a:rPr>
              <a:t>inhaleerbaar</a:t>
            </a:r>
            <a:r>
              <a:rPr lang="nl-NL" sz="1067" dirty="0">
                <a:latin typeface="Arial" panose="020B0604020202020204" pitchFamily="34" charset="0"/>
              </a:rPr>
              <a:t> en </a:t>
            </a:r>
            <a:r>
              <a:rPr lang="nl-NL" sz="1067" dirty="0" err="1">
                <a:latin typeface="Arial" panose="020B0604020202020204" pitchFamily="34" charset="0"/>
              </a:rPr>
              <a:t>respirabel</a:t>
            </a:r>
            <a:r>
              <a:rPr lang="nl-NL" sz="1067" dirty="0">
                <a:latin typeface="Arial" panose="020B0604020202020204" pitchFamily="34" charset="0"/>
              </a:rPr>
              <a:t> stof: NEN-EN 481:1994 Werkplekatmosfeer. Definitie van de deeltjesgrootteverdeling voor het meten van in de lucht zwevende deeltjes. </a:t>
            </a:r>
            <a:endParaRPr lang="nl-NL" sz="1067" dirty="0"/>
          </a:p>
        </p:txBody>
      </p:sp>
      <p:sp>
        <p:nvSpPr>
          <p:cNvPr id="6" name="Lijntoelichting 1 5"/>
          <p:cNvSpPr/>
          <p:nvPr/>
        </p:nvSpPr>
        <p:spPr>
          <a:xfrm>
            <a:off x="8147824" y="1263806"/>
            <a:ext cx="2408664" cy="1546301"/>
          </a:xfrm>
          <a:prstGeom prst="borderCallout1">
            <a:avLst>
              <a:gd name="adj1" fmla="val 17789"/>
              <a:gd name="adj2" fmla="val 309"/>
              <a:gd name="adj3" fmla="val -7693"/>
              <a:gd name="adj4" fmla="val -119814"/>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7" name="Lijntoelichting 1 6"/>
          <p:cNvSpPr/>
          <p:nvPr/>
        </p:nvSpPr>
        <p:spPr>
          <a:xfrm>
            <a:off x="8683082" y="3077736"/>
            <a:ext cx="1308412" cy="1144859"/>
          </a:xfrm>
          <a:prstGeom prst="borderCallout1">
            <a:avLst>
              <a:gd name="adj1" fmla="val 17789"/>
              <a:gd name="adj2" fmla="val 309"/>
              <a:gd name="adj3" fmla="val -31756"/>
              <a:gd name="adj4" fmla="val -317359"/>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8" name="Lijntoelichting 1 7"/>
          <p:cNvSpPr/>
          <p:nvPr/>
        </p:nvSpPr>
        <p:spPr>
          <a:xfrm>
            <a:off x="7904975" y="3449444"/>
            <a:ext cx="2904275" cy="1546301"/>
          </a:xfrm>
          <a:prstGeom prst="borderCallout1">
            <a:avLst>
              <a:gd name="adj1" fmla="val 17789"/>
              <a:gd name="adj2" fmla="val 309"/>
              <a:gd name="adj3" fmla="val 58653"/>
              <a:gd name="adj4" fmla="val -109427"/>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xmlns="" val="322719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0" presetClass="entr" presetSubtype="0" fill="hold" grpId="0" nodeType="afterEffect">
                                  <p:stCondLst>
                                    <p:cond delay="1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Autofit/>
          </a:bodyPr>
          <a:lstStyle/>
          <a:p>
            <a:r>
              <a:rPr lang="nl-NL" sz="2667" dirty="0">
                <a:latin typeface="Verdana" panose="020B0604030504040204" pitchFamily="34" charset="0"/>
                <a:ea typeface="Verdana" panose="020B0604030504040204" pitchFamily="34" charset="0"/>
                <a:cs typeface="Verdana" panose="020B0604030504040204" pitchFamily="34" charset="0"/>
              </a:rPr>
              <a:t>Wat is “ </a:t>
            </a:r>
            <a:r>
              <a:rPr lang="nl-NL" sz="2667" dirty="0" err="1">
                <a:latin typeface="Verdana" panose="020B0604030504040204" pitchFamily="34" charset="0"/>
                <a:ea typeface="Verdana" panose="020B0604030504040204" pitchFamily="34" charset="0"/>
                <a:cs typeface="Verdana" panose="020B0604030504040204" pitchFamily="34" charset="0"/>
              </a:rPr>
              <a:t>Respirabel</a:t>
            </a:r>
            <a:r>
              <a:rPr lang="nl-NL" sz="2667" dirty="0">
                <a:latin typeface="Verdana" panose="020B0604030504040204" pitchFamily="34" charset="0"/>
                <a:ea typeface="Verdana" panose="020B0604030504040204" pitchFamily="34" charset="0"/>
                <a:cs typeface="Verdana" panose="020B0604030504040204" pitchFamily="34" charset="0"/>
              </a:rPr>
              <a:t> stof” </a:t>
            </a:r>
          </a:p>
        </p:txBody>
      </p:sp>
      <p:pic>
        <p:nvPicPr>
          <p:cNvPr id="5122" name="Picture 2" descr="http://image.slidesharecdn.com/15dehorta-infoavondademloosstraten-generaaloktober2014martinwilliamssefira-141108072614-conversion-gate02/95/1e-spreker-prof-martin-williams-kings-college-londen-15de-horta-infoavond-ademloos-stratengeneraal-oktober-2014-sefira-5-638.jpg?cb=1415431710"/>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9999" r="48380" b="4781"/>
          <a:stretch/>
        </p:blipFill>
        <p:spPr bwMode="auto">
          <a:xfrm>
            <a:off x="7350672" y="114131"/>
            <a:ext cx="4841328" cy="529654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1"/>
          <p:cNvSpPr>
            <a:spLocks noChangeArrowheads="1"/>
          </p:cNvSpPr>
          <p:nvPr/>
        </p:nvSpPr>
        <p:spPr bwMode="auto">
          <a:xfrm>
            <a:off x="179878" y="1047775"/>
            <a:ext cx="8413996" cy="50465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60960" rIns="121920" bIns="60960" numCol="1" anchor="ctr" anchorCtr="0" compatLnSpc="1">
            <a:prstTxWarp prst="textNoShape">
              <a:avLst/>
            </a:prstTxWarp>
            <a:spAutoFit/>
          </a:bodyPr>
          <a:lstStyle/>
          <a:p>
            <a:pPr marL="609585" lvl="1" indent="-609585" eaLnBrk="0" fontAlgn="base" hangingPunct="0">
              <a:spcBef>
                <a:spcPct val="0"/>
              </a:spcBef>
              <a:spcAft>
                <a:spcPct val="0"/>
              </a:spcAft>
            </a:pPr>
            <a:r>
              <a:rPr lang="nl-NL" altLang="nl-NL" sz="2133" b="1" dirty="0" err="1">
                <a:latin typeface="Verdana" panose="020B0604030504040204" pitchFamily="34" charset="0"/>
                <a:ea typeface="Verdana" panose="020B0604030504040204" pitchFamily="34" charset="0"/>
                <a:cs typeface="Verdana" panose="020B0604030504040204" pitchFamily="34" charset="0"/>
              </a:rPr>
              <a:t>Respirabel</a:t>
            </a:r>
            <a:r>
              <a:rPr lang="nl-NL" altLang="nl-NL" sz="2133" b="1" dirty="0">
                <a:latin typeface="Verdana" panose="020B0604030504040204" pitchFamily="34" charset="0"/>
                <a:ea typeface="Verdana" panose="020B0604030504040204" pitchFamily="34" charset="0"/>
                <a:cs typeface="Verdana" panose="020B0604030504040204" pitchFamily="34" charset="0"/>
              </a:rPr>
              <a:t> </a:t>
            </a:r>
          </a:p>
          <a:p>
            <a:pPr marL="609585"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is dat deel van het  </a:t>
            </a:r>
            <a:r>
              <a:rPr lang="nl-NL" altLang="nl-NL" sz="2133" b="1" u="sng" dirty="0">
                <a:latin typeface="Verdana" panose="020B0604030504040204" pitchFamily="34" charset="0"/>
                <a:ea typeface="Verdana" panose="020B0604030504040204" pitchFamily="34" charset="0"/>
                <a:cs typeface="Verdana" panose="020B0604030504040204" pitchFamily="34" charset="0"/>
              </a:rPr>
              <a:t>totaal stof</a:t>
            </a:r>
            <a:r>
              <a:rPr lang="nl-NL" altLang="nl-NL" sz="2133" b="1" dirty="0">
                <a:latin typeface="Verdana" panose="020B0604030504040204" pitchFamily="34" charset="0"/>
                <a:ea typeface="Verdana" panose="020B0604030504040204" pitchFamily="34" charset="0"/>
                <a:cs typeface="Verdana" panose="020B0604030504040204" pitchFamily="34" charset="0"/>
              </a:rPr>
              <a:t>  </a:t>
            </a:r>
            <a:r>
              <a:rPr lang="nl-NL" altLang="nl-NL" sz="2133" dirty="0">
                <a:latin typeface="Verdana" panose="020B0604030504040204" pitchFamily="34" charset="0"/>
                <a:ea typeface="Verdana" panose="020B0604030504040204" pitchFamily="34" charset="0"/>
                <a:cs typeface="Verdana" panose="020B0604030504040204" pitchFamily="34" charset="0"/>
              </a:rPr>
              <a:t>dat kan</a:t>
            </a:r>
          </a:p>
          <a:p>
            <a:pPr marL="609585"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doordringen tot in de longblaasjes.</a:t>
            </a:r>
          </a:p>
          <a:p>
            <a:pPr marL="609585"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 </a:t>
            </a:r>
          </a:p>
          <a:p>
            <a:pPr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Het betreft stofdeeltjes met een</a:t>
            </a:r>
          </a:p>
          <a:p>
            <a:pPr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diameter kleiner dan 10 micrometer</a:t>
            </a:r>
          </a:p>
          <a:p>
            <a:pPr lvl="1" indent="-609585" eaLnBrk="0" fontAlgn="base" hangingPunct="0">
              <a:spcBef>
                <a:spcPct val="0"/>
              </a:spcBef>
              <a:spcAft>
                <a:spcPct val="0"/>
              </a:spcAft>
            </a:pPr>
            <a:endParaRPr lang="nl-NL" altLang="nl-NL" sz="2133" dirty="0">
              <a:latin typeface="Verdana" panose="020B0604030504040204" pitchFamily="34" charset="0"/>
              <a:ea typeface="Verdana" panose="020B0604030504040204" pitchFamily="34" charset="0"/>
              <a:cs typeface="Verdana" panose="020B0604030504040204" pitchFamily="34" charset="0"/>
            </a:endParaRPr>
          </a:p>
          <a:p>
            <a:pPr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(10</a:t>
            </a:r>
            <a:r>
              <a:rPr lang="nl-NL" sz="2133" b="1" dirty="0">
                <a:latin typeface="Verdana" panose="020B0604030504040204" pitchFamily="34" charset="0"/>
                <a:ea typeface="Verdana" panose="020B0604030504040204" pitchFamily="34" charset="0"/>
                <a:cs typeface="Verdana" panose="020B0604030504040204" pitchFamily="34" charset="0"/>
              </a:rPr>
              <a:t> µm =</a:t>
            </a:r>
            <a:r>
              <a:rPr lang="nl-NL" altLang="nl-NL" sz="2133" dirty="0">
                <a:latin typeface="Verdana" panose="020B0604030504040204" pitchFamily="34" charset="0"/>
                <a:ea typeface="Verdana" panose="020B0604030504040204" pitchFamily="34" charset="0"/>
                <a:cs typeface="Verdana" panose="020B0604030504040204" pitchFamily="34" charset="0"/>
              </a:rPr>
              <a:t> 100ste van een mm.)</a:t>
            </a:r>
          </a:p>
          <a:p>
            <a:pPr marL="609585" lvl="1" indent="-609585" eaLnBrk="0" fontAlgn="base" hangingPunct="0">
              <a:spcBef>
                <a:spcPct val="0"/>
              </a:spcBef>
              <a:spcAft>
                <a:spcPct val="0"/>
              </a:spcAft>
            </a:pPr>
            <a:endParaRPr lang="nl-NL" altLang="nl-NL" sz="2133" dirty="0">
              <a:latin typeface="Verdana" panose="020B0604030504040204" pitchFamily="34" charset="0"/>
              <a:ea typeface="Verdana" panose="020B0604030504040204" pitchFamily="34" charset="0"/>
              <a:cs typeface="Verdana" panose="020B0604030504040204" pitchFamily="34" charset="0"/>
            </a:endParaRPr>
          </a:p>
          <a:p>
            <a:pPr marL="609585" lvl="1" indent="-609585" eaLnBrk="0" fontAlgn="base" hangingPunct="0">
              <a:spcBef>
                <a:spcPct val="0"/>
              </a:spcBef>
              <a:spcAft>
                <a:spcPct val="0"/>
              </a:spcAft>
            </a:pPr>
            <a:endParaRPr lang="nl-NL" altLang="nl-NL" sz="2133" dirty="0">
              <a:latin typeface="Verdana" panose="020B0604030504040204" pitchFamily="34" charset="0"/>
              <a:ea typeface="Verdana" panose="020B0604030504040204" pitchFamily="34" charset="0"/>
              <a:cs typeface="Verdana" panose="020B0604030504040204" pitchFamily="34" charset="0"/>
            </a:endParaRPr>
          </a:p>
          <a:p>
            <a:pPr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Micrometer </a:t>
            </a:r>
            <a:r>
              <a:rPr lang="nl-NL" altLang="nl-NL" sz="2133"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r>
              <a:rPr lang="nl-NL" altLang="nl-NL" sz="2133" dirty="0">
                <a:latin typeface="Verdana" panose="020B0604030504040204" pitchFamily="34" charset="0"/>
                <a:ea typeface="Verdana" panose="020B0604030504040204" pitchFamily="34" charset="0"/>
                <a:cs typeface="Verdana" panose="020B0604030504040204" pitchFamily="34" charset="0"/>
              </a:rPr>
              <a:t> symbool µm (officieus: micron of mu)</a:t>
            </a:r>
            <a:br>
              <a:rPr lang="nl-NL" altLang="nl-NL" sz="2133" dirty="0">
                <a:latin typeface="Verdana" panose="020B0604030504040204" pitchFamily="34" charset="0"/>
                <a:ea typeface="Verdana" panose="020B0604030504040204" pitchFamily="34" charset="0"/>
                <a:cs typeface="Verdana" panose="020B0604030504040204" pitchFamily="34" charset="0"/>
              </a:rPr>
            </a:br>
            <a:r>
              <a:rPr lang="nl-NL" altLang="nl-NL" sz="2133" dirty="0">
                <a:latin typeface="Verdana" panose="020B0604030504040204" pitchFamily="34" charset="0"/>
                <a:ea typeface="Verdana" panose="020B0604030504040204" pitchFamily="34" charset="0"/>
                <a:cs typeface="Verdana" panose="020B0604030504040204" pitchFamily="34" charset="0"/>
              </a:rPr>
              <a:t>  </a:t>
            </a:r>
            <a:r>
              <a:rPr lang="nl-NL" altLang="nl-NL" sz="2133" b="1" dirty="0">
                <a:latin typeface="Verdana" panose="020B0604030504040204" pitchFamily="34" charset="0"/>
                <a:ea typeface="Verdana" panose="020B0604030504040204" pitchFamily="34" charset="0"/>
                <a:cs typeface="Verdana" panose="020B0604030504040204" pitchFamily="34" charset="0"/>
              </a:rPr>
              <a:t>0,000 001 meter</a:t>
            </a:r>
            <a:r>
              <a:rPr lang="nl-NL" altLang="nl-NL" sz="2133" dirty="0">
                <a:latin typeface="Verdana" panose="020B0604030504040204" pitchFamily="34" charset="0"/>
                <a:ea typeface="Verdana" panose="020B0604030504040204" pitchFamily="34" charset="0"/>
                <a:cs typeface="Verdana" panose="020B0604030504040204" pitchFamily="34" charset="0"/>
              </a:rPr>
              <a:t>, </a:t>
            </a:r>
          </a:p>
          <a:p>
            <a:pPr lvl="1" indent="-609585" eaLnBrk="0" fontAlgn="base" hangingPunct="0">
              <a:spcBef>
                <a:spcPct val="0"/>
              </a:spcBef>
              <a:spcAft>
                <a:spcPct val="0"/>
              </a:spcAft>
            </a:pPr>
            <a:endParaRPr lang="nl-NL" altLang="nl-NL" sz="2133" dirty="0">
              <a:latin typeface="Verdana" panose="020B0604030504040204" pitchFamily="34" charset="0"/>
              <a:ea typeface="Verdana" panose="020B0604030504040204" pitchFamily="34" charset="0"/>
              <a:cs typeface="Verdana" panose="020B0604030504040204" pitchFamily="34" charset="0"/>
            </a:endParaRPr>
          </a:p>
          <a:p>
            <a:pPr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    een miljoenste deel van een meter, </a:t>
            </a:r>
          </a:p>
          <a:p>
            <a:pPr lvl="1" indent="-609585" eaLnBrk="0" fontAlgn="base" hangingPunct="0">
              <a:spcBef>
                <a:spcPct val="0"/>
              </a:spcBef>
              <a:spcAft>
                <a:spcPct val="0"/>
              </a:spcAft>
            </a:pPr>
            <a:r>
              <a:rPr lang="nl-NL" altLang="nl-NL" sz="2133" dirty="0">
                <a:latin typeface="Verdana" panose="020B0604030504040204" pitchFamily="34" charset="0"/>
                <a:ea typeface="Verdana" panose="020B0604030504040204" pitchFamily="34" charset="0"/>
                <a:cs typeface="Verdana" panose="020B0604030504040204" pitchFamily="34" charset="0"/>
              </a:rPr>
              <a:t>of een duizendste deel van een millimeter.</a:t>
            </a:r>
          </a:p>
        </p:txBody>
      </p:sp>
    </p:spTree>
    <p:extLst>
      <p:ext uri="{BB962C8B-B14F-4D97-AF65-F5344CB8AC3E}">
        <p14:creationId xmlns:p14="http://schemas.microsoft.com/office/powerpoint/2010/main" xmlns="" val="336435031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6"/>
          <p:cNvSpPr txBox="1">
            <a:spLocks noChangeArrowheads="1"/>
          </p:cNvSpPr>
          <p:nvPr/>
        </p:nvSpPr>
        <p:spPr bwMode="auto">
          <a:xfrm>
            <a:off x="2243572" y="1881406"/>
            <a:ext cx="7776864" cy="2123658"/>
          </a:xfrm>
          <a:prstGeom prst="rect">
            <a:avLst/>
          </a:prstGeom>
          <a:noFill/>
          <a:ln w="9525">
            <a:noFill/>
            <a:miter lim="800000"/>
            <a:headEnd/>
            <a:tailEnd/>
          </a:ln>
        </p:spPr>
        <p:txBody>
          <a:bodyPr wrap="square">
            <a:spAutoFit/>
          </a:bodyPr>
          <a:lstStyle/>
          <a:p>
            <a:pPr algn="ctr"/>
            <a:r>
              <a:rPr lang="en-GB" sz="6600" b="1" dirty="0" err="1">
                <a:solidFill>
                  <a:prstClr val="black"/>
                </a:solidFill>
              </a:rPr>
              <a:t>Wat</a:t>
            </a:r>
            <a:r>
              <a:rPr lang="en-GB" sz="6600" b="1" dirty="0">
                <a:solidFill>
                  <a:prstClr val="black"/>
                </a:solidFill>
              </a:rPr>
              <a:t> </a:t>
            </a:r>
            <a:r>
              <a:rPr lang="en-GB" sz="6600" b="1" dirty="0" err="1">
                <a:solidFill>
                  <a:prstClr val="black"/>
                </a:solidFill>
              </a:rPr>
              <a:t>doet</a:t>
            </a:r>
            <a:r>
              <a:rPr lang="en-GB" sz="6600" b="1" dirty="0">
                <a:solidFill>
                  <a:prstClr val="black"/>
                </a:solidFill>
              </a:rPr>
              <a:t> </a:t>
            </a:r>
            <a:r>
              <a:rPr lang="en-GB" sz="6600" b="1" dirty="0" err="1">
                <a:solidFill>
                  <a:prstClr val="black"/>
                </a:solidFill>
              </a:rPr>
              <a:t>stof</a:t>
            </a:r>
            <a:r>
              <a:rPr lang="en-GB" sz="6600" b="1" dirty="0">
                <a:solidFill>
                  <a:prstClr val="black"/>
                </a:solidFill>
              </a:rPr>
              <a:t> met </a:t>
            </a:r>
            <a:r>
              <a:rPr lang="en-GB" sz="6600" b="1" dirty="0" err="1">
                <a:solidFill>
                  <a:prstClr val="black"/>
                </a:solidFill>
              </a:rPr>
              <a:t>uw</a:t>
            </a:r>
            <a:r>
              <a:rPr lang="en-GB" sz="6600" b="1" dirty="0">
                <a:solidFill>
                  <a:prstClr val="black"/>
                </a:solidFill>
              </a:rPr>
              <a:t> </a:t>
            </a:r>
            <a:r>
              <a:rPr lang="en-GB" sz="6600" b="1" dirty="0" err="1">
                <a:solidFill>
                  <a:prstClr val="black"/>
                </a:solidFill>
              </a:rPr>
              <a:t>longen</a:t>
            </a:r>
            <a:r>
              <a:rPr lang="en-GB" sz="6600" b="1" dirty="0">
                <a:solidFill>
                  <a:prstClr val="black"/>
                </a:solidFill>
              </a:rPr>
              <a:t>?</a:t>
            </a:r>
          </a:p>
        </p:txBody>
      </p:sp>
    </p:spTree>
    <p:extLst>
      <p:ext uri="{BB962C8B-B14F-4D97-AF65-F5344CB8AC3E}">
        <p14:creationId xmlns:p14="http://schemas.microsoft.com/office/powerpoint/2010/main" xmlns="" val="4099917947"/>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4a765b34-d8e8-4819-a805-6045fbf238cf@tts-compan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3" t="1427"/>
          <a:stretch/>
        </p:blipFill>
        <p:spPr bwMode="auto">
          <a:xfrm>
            <a:off x="1" y="0"/>
            <a:ext cx="12192000" cy="6260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el 2"/>
          <p:cNvSpPr>
            <a:spLocks noGrp="1"/>
          </p:cNvSpPr>
          <p:nvPr>
            <p:ph type="ctrTitle"/>
          </p:nvPr>
        </p:nvSpPr>
        <p:spPr>
          <a:xfrm>
            <a:off x="239349" y="260649"/>
            <a:ext cx="11610680" cy="492819"/>
          </a:xfrm>
        </p:spPr>
        <p:txBody>
          <a:bodyPr>
            <a:normAutofit/>
          </a:bodyPr>
          <a:lstStyle/>
          <a:p>
            <a:r>
              <a:rPr lang="nl-NL" dirty="0">
                <a:latin typeface="Verdana" pitchFamily="34" charset="0"/>
                <a:ea typeface="Verdana" pitchFamily="34" charset="0"/>
                <a:cs typeface="Verdana" pitchFamily="34" charset="0"/>
              </a:rPr>
              <a:t>Stofvrij werken  </a:t>
            </a:r>
            <a:r>
              <a:rPr lang="nl-NL" b="0" dirty="0"/>
              <a:t>De </a:t>
            </a:r>
            <a:r>
              <a:rPr lang="nl-NL" b="0" dirty="0" err="1"/>
              <a:t>arbeidshygiënische</a:t>
            </a:r>
            <a:r>
              <a:rPr lang="nl-NL" b="0" dirty="0"/>
              <a:t> strategie kent de volgende stappen</a:t>
            </a:r>
            <a:r>
              <a:rPr lang="nl-NL" b="0" dirty="0" smtClean="0"/>
              <a:t>:</a:t>
            </a:r>
            <a:endParaRPr lang="nl-NL" dirty="0">
              <a:latin typeface="Verdana" pitchFamily="34" charset="0"/>
              <a:ea typeface="Verdana" pitchFamily="34" charset="0"/>
              <a:cs typeface="Verdana" pitchFamily="34" charset="0"/>
            </a:endParaRPr>
          </a:p>
        </p:txBody>
      </p:sp>
      <p:sp>
        <p:nvSpPr>
          <p:cNvPr id="2" name="Tijdelijke aanduiding voor inhoud 1"/>
          <p:cNvSpPr>
            <a:spLocks noGrp="1"/>
          </p:cNvSpPr>
          <p:nvPr>
            <p:ph idx="4294967295"/>
          </p:nvPr>
        </p:nvSpPr>
        <p:spPr>
          <a:xfrm>
            <a:off x="1524000" y="981075"/>
            <a:ext cx="9144000" cy="5327651"/>
          </a:xfrm>
          <a:prstGeom prst="rect">
            <a:avLst/>
          </a:prstGeom>
        </p:spPr>
        <p:txBody>
          <a:bodyPr>
            <a:noAutofit/>
          </a:bodyPr>
          <a:lstStyle/>
          <a:p>
            <a:endParaRPr lang="nl-NL" b="1" dirty="0" smtClean="0"/>
          </a:p>
          <a:p>
            <a:endParaRPr lang="nl-NL" b="1" dirty="0" smtClean="0"/>
          </a:p>
          <a:p>
            <a:endParaRPr lang="nl-NL" b="1" dirty="0" smtClean="0"/>
          </a:p>
          <a:p>
            <a:pPr>
              <a:buNone/>
            </a:pPr>
            <a:r>
              <a:rPr lang="nl-NL" dirty="0" smtClean="0"/>
              <a:t>					</a:t>
            </a:r>
          </a:p>
          <a:p>
            <a:endParaRPr lang="nl-NL" dirty="0" smtClean="0"/>
          </a:p>
          <a:p>
            <a:pPr lvl="2">
              <a:buNone/>
            </a:pPr>
            <a:endParaRPr lang="nl-NL" sz="1600" dirty="0"/>
          </a:p>
          <a:p>
            <a:pPr lvl="2"/>
            <a:endParaRPr lang="nl-NL" sz="1600" dirty="0"/>
          </a:p>
          <a:p>
            <a:pPr lvl="1"/>
            <a:endParaRPr lang="nl-NL" b="1" dirty="0" smtClean="0"/>
          </a:p>
          <a:p>
            <a:pPr>
              <a:buNone/>
            </a:pPr>
            <a:endParaRPr lang="nl-NL" dirty="0" smtClean="0"/>
          </a:p>
          <a:p>
            <a:endParaRPr lang="nl-NL" dirty="0"/>
          </a:p>
        </p:txBody>
      </p:sp>
      <p:sp>
        <p:nvSpPr>
          <p:cNvPr id="4" name="Tijdelijke aanduiding voor inhoud 1"/>
          <p:cNvSpPr txBox="1">
            <a:spLocks/>
          </p:cNvSpPr>
          <p:nvPr/>
        </p:nvSpPr>
        <p:spPr>
          <a:xfrm>
            <a:off x="386886" y="776230"/>
            <a:ext cx="8964612" cy="5589588"/>
          </a:xfrm>
          <a:prstGeom prst="rect">
            <a:avLst/>
          </a:prstGeom>
        </p:spPr>
        <p:txBody>
          <a:bodyPr>
            <a:normAutofit lnSpcReduction="10000"/>
          </a:bodyPr>
          <a:lstStyle/>
          <a:p>
            <a:pPr marL="901677" indent="-901677" defTabSz="914377" fontAlgn="base">
              <a:spcBef>
                <a:spcPct val="25000"/>
              </a:spcBef>
              <a:spcAft>
                <a:spcPct val="0"/>
              </a:spcAft>
              <a:buFont typeface="+mj-lt"/>
              <a:buAutoNum type="arabicPeriod"/>
            </a:pPr>
            <a:r>
              <a:rPr lang="nl-NL" sz="2400" dirty="0">
                <a:solidFill>
                  <a:srgbClr val="000000"/>
                </a:solidFill>
                <a:cs typeface="Arial" charset="0"/>
              </a:rPr>
              <a:t>Bron-aanpak  </a:t>
            </a:r>
            <a:br>
              <a:rPr lang="nl-NL" sz="2400" dirty="0">
                <a:solidFill>
                  <a:srgbClr val="000000"/>
                </a:solidFill>
                <a:cs typeface="Arial" charset="0"/>
              </a:rPr>
            </a:br>
            <a:r>
              <a:rPr lang="nl-NL" sz="2400" dirty="0">
                <a:solidFill>
                  <a:srgbClr val="000000"/>
                </a:solidFill>
                <a:cs typeface="Arial" charset="0"/>
              </a:rPr>
              <a:t>(Ander materiaal keuze bijv. : gipsblokken i.p.v. kalkzandsteen, </a:t>
            </a:r>
            <a:br>
              <a:rPr lang="nl-NL" sz="2400" dirty="0">
                <a:solidFill>
                  <a:srgbClr val="000000"/>
                </a:solidFill>
                <a:cs typeface="Arial" charset="0"/>
              </a:rPr>
            </a:br>
            <a:r>
              <a:rPr lang="nl-NL" sz="2400" dirty="0">
                <a:solidFill>
                  <a:srgbClr val="000000"/>
                </a:solidFill>
                <a:cs typeface="Arial" charset="0"/>
              </a:rPr>
              <a:t>alternatieve methode bijv. stenen knippen i.p.v. zagen/slijpen, </a:t>
            </a:r>
            <a:br>
              <a:rPr lang="nl-NL" sz="2400" dirty="0">
                <a:solidFill>
                  <a:srgbClr val="000000"/>
                </a:solidFill>
                <a:cs typeface="Arial" charset="0"/>
              </a:rPr>
            </a:br>
            <a:r>
              <a:rPr lang="nl-NL" sz="2400" dirty="0">
                <a:solidFill>
                  <a:srgbClr val="000000"/>
                </a:solidFill>
                <a:cs typeface="Arial" charset="0"/>
              </a:rPr>
              <a:t>of lijmen i.p.v. boren en anker of plug)</a:t>
            </a:r>
          </a:p>
          <a:p>
            <a:pPr marL="901677" indent="-901677" defTabSz="914377" fontAlgn="base">
              <a:lnSpc>
                <a:spcPct val="130000"/>
              </a:lnSpc>
              <a:spcBef>
                <a:spcPct val="25000"/>
              </a:spcBef>
              <a:spcAft>
                <a:spcPct val="0"/>
              </a:spcAft>
              <a:buFont typeface="+mj-lt"/>
              <a:buAutoNum type="arabicPeriod"/>
            </a:pPr>
            <a:endParaRPr lang="nl-NL" sz="2400" dirty="0">
              <a:solidFill>
                <a:srgbClr val="000000"/>
              </a:solidFill>
              <a:cs typeface="Arial" charset="0"/>
            </a:endParaRPr>
          </a:p>
          <a:p>
            <a:pPr marL="901677" indent="-901677" defTabSz="914377" fontAlgn="base">
              <a:spcBef>
                <a:spcPct val="25000"/>
              </a:spcBef>
              <a:spcAft>
                <a:spcPct val="0"/>
              </a:spcAft>
              <a:buFont typeface="+mj-lt"/>
              <a:buAutoNum type="arabicPeriod"/>
            </a:pPr>
            <a:r>
              <a:rPr lang="nl-NL" sz="2400" dirty="0">
                <a:solidFill>
                  <a:srgbClr val="000000"/>
                </a:solidFill>
                <a:cs typeface="Arial" charset="0"/>
              </a:rPr>
              <a:t>Collectieve Aanpak</a:t>
            </a:r>
            <a:br>
              <a:rPr lang="nl-NL" sz="2400" dirty="0">
                <a:solidFill>
                  <a:srgbClr val="000000"/>
                </a:solidFill>
                <a:cs typeface="Arial" charset="0"/>
              </a:rPr>
            </a:br>
            <a:r>
              <a:rPr lang="nl-NL" sz="2400" dirty="0">
                <a:solidFill>
                  <a:srgbClr val="000000"/>
                </a:solidFill>
                <a:cs typeface="Arial" charset="0"/>
              </a:rPr>
              <a:t>(Bijv. Bronafzuiging)</a:t>
            </a:r>
          </a:p>
          <a:p>
            <a:pPr marL="901677" indent="-901677" defTabSz="914377" fontAlgn="base">
              <a:spcBef>
                <a:spcPct val="25000"/>
              </a:spcBef>
              <a:spcAft>
                <a:spcPct val="0"/>
              </a:spcAft>
              <a:buFont typeface="+mj-lt"/>
              <a:buAutoNum type="arabicPeriod"/>
            </a:pPr>
            <a:endParaRPr lang="nl-NL" sz="2400" dirty="0">
              <a:solidFill>
                <a:srgbClr val="000000"/>
              </a:solidFill>
              <a:cs typeface="Arial" charset="0"/>
            </a:endParaRPr>
          </a:p>
          <a:p>
            <a:pPr marL="901677" indent="-901677" defTabSz="914377" fontAlgn="base">
              <a:spcBef>
                <a:spcPct val="25000"/>
              </a:spcBef>
              <a:spcAft>
                <a:spcPct val="0"/>
              </a:spcAft>
              <a:buFont typeface="+mj-lt"/>
              <a:buAutoNum type="arabicPeriod"/>
            </a:pPr>
            <a:endParaRPr lang="nl-NL" sz="2400" dirty="0">
              <a:solidFill>
                <a:srgbClr val="000000"/>
              </a:solidFill>
              <a:cs typeface="Arial" charset="0"/>
            </a:endParaRPr>
          </a:p>
          <a:p>
            <a:pPr marL="901677" indent="-901677" defTabSz="914377" fontAlgn="base">
              <a:spcBef>
                <a:spcPct val="25000"/>
              </a:spcBef>
              <a:spcAft>
                <a:spcPct val="0"/>
              </a:spcAft>
              <a:buFont typeface="+mj-lt"/>
              <a:buAutoNum type="arabicPeriod"/>
            </a:pPr>
            <a:r>
              <a:rPr lang="nl-NL" sz="2400" dirty="0">
                <a:solidFill>
                  <a:srgbClr val="000000"/>
                </a:solidFill>
                <a:cs typeface="Arial" charset="0"/>
              </a:rPr>
              <a:t>Individuele Aanpak</a:t>
            </a:r>
            <a:br>
              <a:rPr lang="nl-NL" sz="2400" dirty="0">
                <a:solidFill>
                  <a:srgbClr val="000000"/>
                </a:solidFill>
                <a:cs typeface="Arial" charset="0"/>
              </a:rPr>
            </a:br>
            <a:r>
              <a:rPr lang="nl-NL" sz="2400" dirty="0">
                <a:solidFill>
                  <a:srgbClr val="000000"/>
                </a:solidFill>
                <a:cs typeface="Arial" charset="0"/>
              </a:rPr>
              <a:t>(</a:t>
            </a:r>
            <a:r>
              <a:rPr lang="nl-NL" sz="2400" dirty="0" err="1">
                <a:solidFill>
                  <a:srgbClr val="000000"/>
                </a:solidFill>
                <a:cs typeface="Arial" charset="0"/>
              </a:rPr>
              <a:t>Arbeids</a:t>
            </a:r>
            <a:r>
              <a:rPr lang="nl-NL" sz="2400" dirty="0">
                <a:solidFill>
                  <a:srgbClr val="000000"/>
                </a:solidFill>
                <a:cs typeface="Arial" charset="0"/>
              </a:rPr>
              <a:t> organisatie  bijv. Kortere blootstelling </a:t>
            </a:r>
            <a:br>
              <a:rPr lang="nl-NL" sz="2400" dirty="0">
                <a:solidFill>
                  <a:srgbClr val="000000"/>
                </a:solidFill>
                <a:cs typeface="Arial" charset="0"/>
              </a:rPr>
            </a:br>
            <a:r>
              <a:rPr lang="nl-NL" sz="2400" dirty="0">
                <a:solidFill>
                  <a:srgbClr val="000000"/>
                </a:solidFill>
                <a:cs typeface="Arial" charset="0"/>
              </a:rPr>
              <a:t>door wissel diensten)</a:t>
            </a:r>
          </a:p>
          <a:p>
            <a:pPr marL="901677" indent="-901677" defTabSz="914377" fontAlgn="base">
              <a:spcBef>
                <a:spcPct val="25000"/>
              </a:spcBef>
              <a:spcAft>
                <a:spcPct val="0"/>
              </a:spcAft>
              <a:buFont typeface="+mj-lt"/>
              <a:buAutoNum type="arabicPeriod"/>
            </a:pPr>
            <a:endParaRPr lang="nl-NL" sz="2400" dirty="0">
              <a:solidFill>
                <a:srgbClr val="000000"/>
              </a:solidFill>
              <a:cs typeface="Arial" charset="0"/>
            </a:endParaRPr>
          </a:p>
          <a:p>
            <a:pPr marL="901677" indent="-901677" defTabSz="914377" fontAlgn="base">
              <a:spcBef>
                <a:spcPct val="25000"/>
              </a:spcBef>
              <a:spcAft>
                <a:spcPct val="0"/>
              </a:spcAft>
              <a:buFont typeface="+mj-lt"/>
              <a:buAutoNum type="arabicPeriod"/>
            </a:pPr>
            <a:r>
              <a:rPr lang="nl-NL" sz="2400" dirty="0">
                <a:solidFill>
                  <a:srgbClr val="000000"/>
                </a:solidFill>
                <a:cs typeface="Arial" charset="0"/>
              </a:rPr>
              <a:t>Persoonlijke </a:t>
            </a:r>
            <a:r>
              <a:rPr lang="nl-NL" sz="2400" dirty="0" err="1">
                <a:solidFill>
                  <a:srgbClr val="000000"/>
                </a:solidFill>
                <a:cs typeface="Arial" charset="0"/>
              </a:rPr>
              <a:t>Beschermings</a:t>
            </a:r>
            <a:r>
              <a:rPr lang="nl-NL" sz="2400" dirty="0">
                <a:solidFill>
                  <a:srgbClr val="000000"/>
                </a:solidFill>
                <a:cs typeface="Arial" charset="0"/>
              </a:rPr>
              <a:t> Middelen (</a:t>
            </a:r>
            <a:r>
              <a:rPr lang="nl-NL" sz="2400" dirty="0" err="1">
                <a:solidFill>
                  <a:srgbClr val="000000"/>
                </a:solidFill>
                <a:cs typeface="Arial" charset="0"/>
              </a:rPr>
              <a:t>PBM’s</a:t>
            </a:r>
            <a:r>
              <a:rPr lang="nl-NL" sz="2400" dirty="0">
                <a:solidFill>
                  <a:srgbClr val="000000"/>
                </a:solidFill>
                <a:cs typeface="Arial" charset="0"/>
              </a:rPr>
              <a:t>)</a:t>
            </a:r>
            <a:endParaRPr lang="nl-NL" sz="2000" dirty="0">
              <a:solidFill>
                <a:prstClr val="black"/>
              </a:solidFill>
              <a:ea typeface="Verdana" pitchFamily="34" charset="0"/>
              <a:cs typeface="Verdana" pitchFamily="34" charset="0"/>
            </a:endParaRPr>
          </a:p>
          <a:p>
            <a:pPr marL="182558" indent="-182558" defTabSz="914377">
              <a:lnSpc>
                <a:spcPct val="110000"/>
              </a:lnSpc>
              <a:spcBef>
                <a:spcPct val="20000"/>
              </a:spcBef>
              <a:buFont typeface="Wingdings" pitchFamily="2" charset="2"/>
              <a:buChar char="§"/>
              <a:defRPr/>
            </a:pPr>
            <a:endParaRPr lang="nl-NL" sz="2000" dirty="0">
              <a:solidFill>
                <a:prstClr val="black"/>
              </a:solidFill>
              <a:ea typeface="Verdana" pitchFamily="34" charset="0"/>
              <a:cs typeface="Verdana" pitchFamily="34" charset="0"/>
            </a:endParaRPr>
          </a:p>
          <a:p>
            <a:pPr marL="182558" indent="-182558" defTabSz="914377">
              <a:spcBef>
                <a:spcPct val="20000"/>
              </a:spcBef>
              <a:defRPr/>
            </a:pPr>
            <a:endParaRPr lang="nl-NL" sz="2000" dirty="0">
              <a:solidFill>
                <a:prstClr val="black"/>
              </a:solidFill>
              <a:ea typeface="Verdana" pitchFamily="34" charset="0"/>
              <a:cs typeface="Verdana" pitchFamily="34" charset="0"/>
            </a:endParaRPr>
          </a:p>
          <a:p>
            <a:pPr marL="182558" indent="-182558" defTabSz="914377">
              <a:spcBef>
                <a:spcPct val="20000"/>
              </a:spcBef>
              <a:buFont typeface="Wingdings" pitchFamily="2" charset="2"/>
              <a:buChar char="§"/>
              <a:defRPr/>
            </a:pPr>
            <a:endParaRPr lang="nl-NL" sz="1600" dirty="0">
              <a:solidFill>
                <a:prstClr val="black"/>
              </a:solidFill>
              <a:cs typeface="Arial" charset="0"/>
            </a:endParaRPr>
          </a:p>
        </p:txBody>
      </p:sp>
      <p:pic>
        <p:nvPicPr>
          <p:cNvPr id="5" name="Picture 33"/>
          <p:cNvPicPr>
            <a:picLocks noChangeAspect="1" noChangeArrowheads="1"/>
          </p:cNvPicPr>
          <p:nvPr/>
        </p:nvPicPr>
        <p:blipFill>
          <a:blip r:embed="rId4" cstate="print"/>
          <a:srcRect/>
          <a:stretch>
            <a:fillRect/>
          </a:stretch>
        </p:blipFill>
        <p:spPr bwMode="auto">
          <a:xfrm>
            <a:off x="4869191" y="2227536"/>
            <a:ext cx="1345340" cy="1546993"/>
          </a:xfrm>
          <a:prstGeom prst="rect">
            <a:avLst/>
          </a:prstGeom>
          <a:noFill/>
          <a:ln w="9525">
            <a:noFill/>
            <a:miter lim="800000"/>
            <a:headEnd/>
            <a:tailEnd/>
          </a:ln>
        </p:spPr>
      </p:pic>
      <p:pic>
        <p:nvPicPr>
          <p:cNvPr id="6" name="Picture 10" descr="airbelt01"/>
          <p:cNvPicPr>
            <a:picLocks noChangeAspect="1" noChangeArrowheads="1"/>
          </p:cNvPicPr>
          <p:nvPr/>
        </p:nvPicPr>
        <p:blipFill>
          <a:blip r:embed="rId5" cstate="print"/>
          <a:srcRect/>
          <a:stretch>
            <a:fillRect/>
          </a:stretch>
        </p:blipFill>
        <p:spPr bwMode="auto">
          <a:xfrm>
            <a:off x="9278883" y="4503099"/>
            <a:ext cx="1235352" cy="1648068"/>
          </a:xfrm>
          <a:prstGeom prst="rect">
            <a:avLst/>
          </a:prstGeom>
          <a:noFill/>
          <a:ln w="9525">
            <a:noFill/>
            <a:miter lim="800000"/>
            <a:headEnd/>
            <a:tailEnd/>
          </a:ln>
        </p:spPr>
      </p:pic>
      <p:pic>
        <p:nvPicPr>
          <p:cNvPr id="9" name="Picture 4" descr="2310n99"/>
          <p:cNvPicPr>
            <a:picLocks noChangeAspect="1" noChangeArrowheads="1"/>
          </p:cNvPicPr>
          <p:nvPr/>
        </p:nvPicPr>
        <p:blipFill>
          <a:blip r:embed="rId6" cstate="print"/>
          <a:srcRect/>
          <a:stretch>
            <a:fillRect/>
          </a:stretch>
        </p:blipFill>
        <p:spPr bwMode="auto">
          <a:xfrm>
            <a:off x="7379743" y="5164848"/>
            <a:ext cx="1293124" cy="1056051"/>
          </a:xfrm>
          <a:prstGeom prst="rect">
            <a:avLst/>
          </a:prstGeom>
          <a:noFill/>
          <a:ln w="9525">
            <a:noFill/>
            <a:miter lim="800000"/>
            <a:headEnd/>
            <a:tailEnd/>
          </a:ln>
        </p:spPr>
      </p:pic>
      <p:pic>
        <p:nvPicPr>
          <p:cNvPr id="7" name="Afbeelding 6"/>
          <p:cNvPicPr>
            <a:picLocks noChangeAspect="1"/>
          </p:cNvPicPr>
          <p:nvPr/>
        </p:nvPicPr>
        <p:blipFill rotWithShape="1">
          <a:blip r:embed="rId7" cstate="print">
            <a:extLst>
              <a:ext uri="{28A0092B-C50C-407E-A947-70E740481C1C}">
                <a14:useLocalDpi xmlns:a14="http://schemas.microsoft.com/office/drawing/2010/main" xmlns="" val="0"/>
              </a:ext>
            </a:extLst>
          </a:blip>
          <a:srcRect l="23892" t="14468" r="17081" b="12201"/>
          <a:stretch/>
        </p:blipFill>
        <p:spPr>
          <a:xfrm>
            <a:off x="9499558" y="803117"/>
            <a:ext cx="2220039" cy="2070612"/>
          </a:xfrm>
          <a:prstGeom prst="rect">
            <a:avLst/>
          </a:prstGeom>
        </p:spPr>
      </p:pic>
      <p:pic>
        <p:nvPicPr>
          <p:cNvPr id="10" name="Afbeelding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351645" y="3571023"/>
            <a:ext cx="1214680" cy="1218611"/>
          </a:xfrm>
          <a:prstGeom prst="rect">
            <a:avLst/>
          </a:prstGeom>
        </p:spPr>
      </p:pic>
    </p:spTree>
    <p:extLst>
      <p:ext uri="{BB962C8B-B14F-4D97-AF65-F5344CB8AC3E}">
        <p14:creationId xmlns:p14="http://schemas.microsoft.com/office/powerpoint/2010/main" xmlns="" val="2645906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6828" y="127402"/>
            <a:ext cx="10450187" cy="492819"/>
          </a:xfrm>
        </p:spPr>
        <p:txBody>
          <a:bodyPr>
            <a:normAutofit/>
          </a:bodyPr>
          <a:lstStyle/>
          <a:p>
            <a:r>
              <a:rPr lang="nl-NL" b="0" dirty="0" smtClean="0">
                <a:latin typeface="Verdana" panose="020B0604030504040204" pitchFamily="34" charset="0"/>
                <a:ea typeface="Verdana" panose="020B0604030504040204" pitchFamily="34" charset="0"/>
                <a:cs typeface="Verdana" panose="020B0604030504040204" pitchFamily="34" charset="0"/>
              </a:rPr>
              <a:t>Even een stofzuiger kopen……. Maar welke ?</a:t>
            </a:r>
            <a:endParaRPr lang="nl-NL" b="0" dirty="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487" y="2177102"/>
            <a:ext cx="3013945" cy="3368421"/>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98675" y="407833"/>
            <a:ext cx="3636680" cy="2591135"/>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18826" y="3947749"/>
            <a:ext cx="3332053" cy="2243147"/>
          </a:xfrm>
          <a:prstGeom prst="rect">
            <a:avLst/>
          </a:prstGeom>
          <a:ln>
            <a:noFill/>
          </a:ln>
          <a:effectLst>
            <a:softEdge rad="112500"/>
          </a:effectLst>
        </p:spPr>
      </p:pic>
      <p:pic>
        <p:nvPicPr>
          <p:cNvPr id="7" name="Afbeelding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22357" y="1993394"/>
            <a:ext cx="3601059" cy="3110005"/>
          </a:xfrm>
          <a:prstGeom prst="rect">
            <a:avLst/>
          </a:prstGeom>
        </p:spPr>
      </p:pic>
      <p:pic>
        <p:nvPicPr>
          <p:cNvPr id="10" name="Afbeelding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6358" y="753469"/>
            <a:ext cx="2448509" cy="1434128"/>
          </a:xfrm>
          <a:prstGeom prst="rect">
            <a:avLst/>
          </a:prstGeom>
          <a:ln>
            <a:noFill/>
          </a:ln>
          <a:effectLst>
            <a:softEdge rad="112500"/>
          </a:effectLst>
        </p:spPr>
      </p:pic>
      <p:pic>
        <p:nvPicPr>
          <p:cNvPr id="5126" name="Picture 6" descr="http://www.stofvrijwerken.tno.nl/dynamics/modules/SPUB0102/view.php?pub_Id=100152&amp;att_Id=884&amp;thumb_nr=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19924" y="2438165"/>
            <a:ext cx="698809" cy="695316"/>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ttp://www.stofvrijwerken.tno.nl/dynamics/modules/SPUB0102/view.php?pub_Id=100152&amp;att_Id=872&amp;thumb_nr=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19468" y="1341021"/>
            <a:ext cx="1019515" cy="101951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oelichting met afgeronde rechthoek 10"/>
          <p:cNvSpPr/>
          <p:nvPr/>
        </p:nvSpPr>
        <p:spPr>
          <a:xfrm>
            <a:off x="7587101" y="2339330"/>
            <a:ext cx="1883764" cy="968175"/>
          </a:xfrm>
          <a:prstGeom prst="wedgeRoundRectCallout">
            <a:avLst>
              <a:gd name="adj1" fmla="val 124395"/>
              <a:gd name="adj2" fmla="val -12639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Of HEPA, </a:t>
            </a:r>
            <a:br>
              <a:rPr lang="nl-NL" sz="2400" dirty="0"/>
            </a:br>
            <a:r>
              <a:rPr lang="nl-NL" sz="2400" dirty="0"/>
              <a:t>is ook goed </a:t>
            </a:r>
          </a:p>
        </p:txBody>
      </p:sp>
      <p:sp>
        <p:nvSpPr>
          <p:cNvPr id="14" name="Toelichting met afgeronde rechthoek 13"/>
          <p:cNvSpPr/>
          <p:nvPr/>
        </p:nvSpPr>
        <p:spPr>
          <a:xfrm>
            <a:off x="7587100" y="260650"/>
            <a:ext cx="2497387" cy="1190860"/>
          </a:xfrm>
          <a:prstGeom prst="wedgeRoundRectCallout">
            <a:avLst>
              <a:gd name="adj1" fmla="val 70147"/>
              <a:gd name="adj2" fmla="val 2834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Als het maar een </a:t>
            </a:r>
            <a:r>
              <a:rPr lang="nl-NL" sz="2400" b="1" dirty="0"/>
              <a:t>M</a:t>
            </a:r>
            <a:r>
              <a:rPr lang="nl-NL" sz="2400" dirty="0"/>
              <a:t> </a:t>
            </a:r>
            <a:br>
              <a:rPr lang="nl-NL" sz="2400" dirty="0"/>
            </a:br>
            <a:r>
              <a:rPr lang="nl-NL" sz="2400" dirty="0"/>
              <a:t>klasse is !</a:t>
            </a:r>
          </a:p>
        </p:txBody>
      </p:sp>
      <p:sp>
        <p:nvSpPr>
          <p:cNvPr id="12" name="Wolkvormige toelichting 11"/>
          <p:cNvSpPr/>
          <p:nvPr/>
        </p:nvSpPr>
        <p:spPr>
          <a:xfrm>
            <a:off x="2524815" y="666290"/>
            <a:ext cx="3016437" cy="1668817"/>
          </a:xfrm>
          <a:prstGeom prst="cloudCallout">
            <a:avLst>
              <a:gd name="adj1" fmla="val -65241"/>
              <a:gd name="adj2" fmla="val -10945"/>
            </a:avLst>
          </a:prstGeom>
        </p:spPr>
        <p:style>
          <a:lnRef idx="1">
            <a:schemeClr val="accent1"/>
          </a:lnRef>
          <a:fillRef idx="3">
            <a:schemeClr val="accent1"/>
          </a:fillRef>
          <a:effectRef idx="2">
            <a:schemeClr val="accent1"/>
          </a:effectRef>
          <a:fontRef idx="minor">
            <a:schemeClr val="lt1"/>
          </a:fontRef>
        </p:style>
        <p:txBody>
          <a:bodyPr rtlCol="0" anchor="ctr"/>
          <a:lstStyle/>
          <a:p>
            <a:r>
              <a:rPr lang="nl-NL" sz="2400" dirty="0"/>
              <a:t>Of mag het ook een </a:t>
            </a:r>
          </a:p>
          <a:p>
            <a:r>
              <a:rPr lang="nl-NL" sz="2400" dirty="0"/>
              <a:t>klasse zijn?</a:t>
            </a:r>
          </a:p>
        </p:txBody>
      </p:sp>
      <p:sp>
        <p:nvSpPr>
          <p:cNvPr id="17" name="Toelichting met afgeronde rechthoek 16"/>
          <p:cNvSpPr/>
          <p:nvPr/>
        </p:nvSpPr>
        <p:spPr>
          <a:xfrm>
            <a:off x="6879915" y="5204222"/>
            <a:ext cx="2217557" cy="968175"/>
          </a:xfrm>
          <a:prstGeom prst="wedgeRoundRectCallout">
            <a:avLst>
              <a:gd name="adj1" fmla="val 74806"/>
              <a:gd name="adj2" fmla="val -4960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Ik wil AUTO-CLEAN , Ja!!</a:t>
            </a:r>
          </a:p>
        </p:txBody>
      </p:sp>
      <p:pic>
        <p:nvPicPr>
          <p:cNvPr id="19" name="Picture 7"/>
          <p:cNvPicPr>
            <a:picLocks noChangeAspect="1" noChangeArrowheads="1"/>
          </p:cNvPicPr>
          <p:nvPr/>
        </p:nvPicPr>
        <p:blipFill>
          <a:blip r:embed="rId9" cstate="print"/>
          <a:srcRect/>
          <a:stretch>
            <a:fillRect/>
          </a:stretch>
        </p:blipFill>
        <p:spPr bwMode="auto">
          <a:xfrm>
            <a:off x="4133273" y="1321166"/>
            <a:ext cx="1137279" cy="337756"/>
          </a:xfrm>
          <a:prstGeom prst="rect">
            <a:avLst/>
          </a:prstGeom>
          <a:noFill/>
          <a:ln w="9525">
            <a:noFill/>
            <a:miter lim="800000"/>
            <a:headEnd/>
            <a:tailEnd/>
          </a:ln>
        </p:spPr>
      </p:pic>
      <p:pic>
        <p:nvPicPr>
          <p:cNvPr id="20" name="Picture 8"/>
          <p:cNvPicPr>
            <a:picLocks noChangeAspect="1" noChangeArrowheads="1"/>
          </p:cNvPicPr>
          <p:nvPr/>
        </p:nvPicPr>
        <p:blipFill>
          <a:blip r:embed="rId10" cstate="print"/>
          <a:srcRect/>
          <a:stretch>
            <a:fillRect/>
          </a:stretch>
        </p:blipFill>
        <p:spPr bwMode="auto">
          <a:xfrm>
            <a:off x="8177391" y="691273"/>
            <a:ext cx="1272219" cy="378395"/>
          </a:xfrm>
          <a:prstGeom prst="rect">
            <a:avLst/>
          </a:prstGeom>
          <a:noFill/>
          <a:ln w="9525">
            <a:noFill/>
            <a:miter lim="800000"/>
            <a:headEnd/>
            <a:tailEnd/>
          </a:ln>
        </p:spPr>
      </p:pic>
      <p:pic>
        <p:nvPicPr>
          <p:cNvPr id="16" name="Afbeelding 15"/>
          <p:cNvPicPr>
            <a:picLocks noChangeAspect="1"/>
          </p:cNvPicPr>
          <p:nvPr/>
        </p:nvPicPr>
        <p:blipFill rotWithShape="1">
          <a:blip r:embed="rId11" cstate="print">
            <a:extLst>
              <a:ext uri="{28A0092B-C50C-407E-A947-70E740481C1C}">
                <a14:useLocalDpi xmlns:a14="http://schemas.microsoft.com/office/drawing/2010/main" xmlns="" val="0"/>
              </a:ext>
            </a:extLst>
          </a:blip>
          <a:srcRect l="17456" t="8014" r="6523"/>
          <a:stretch/>
        </p:blipFill>
        <p:spPr>
          <a:xfrm>
            <a:off x="1757089" y="3449547"/>
            <a:ext cx="2289489" cy="2793616"/>
          </a:xfrm>
          <a:prstGeom prst="rect">
            <a:avLst/>
          </a:prstGeom>
          <a:ln>
            <a:noFill/>
          </a:ln>
          <a:effectLst>
            <a:softEdge rad="112500"/>
          </a:effectLst>
        </p:spPr>
      </p:pic>
      <p:sp>
        <p:nvSpPr>
          <p:cNvPr id="23" name="Toelichting met afgeronde rechthoek 22"/>
          <p:cNvSpPr/>
          <p:nvPr/>
        </p:nvSpPr>
        <p:spPr>
          <a:xfrm>
            <a:off x="3716448" y="4872181"/>
            <a:ext cx="2567016" cy="968175"/>
          </a:xfrm>
          <a:prstGeom prst="wedgeRoundRectCallout">
            <a:avLst>
              <a:gd name="adj1" fmla="val -76146"/>
              <a:gd name="adj2" fmla="val -11103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a:p>
            <a:pPr algn="ctr"/>
            <a:r>
              <a:rPr lang="nl-NL" sz="2400" dirty="0"/>
              <a:t>Is altijd het beste</a:t>
            </a:r>
          </a:p>
        </p:txBody>
      </p:sp>
      <p:pic>
        <p:nvPicPr>
          <p:cNvPr id="24" name="Picture 9"/>
          <p:cNvPicPr>
            <a:picLocks noChangeAspect="1" noChangeArrowheads="1"/>
          </p:cNvPicPr>
          <p:nvPr/>
        </p:nvPicPr>
        <p:blipFill>
          <a:blip r:embed="rId12" cstate="print"/>
          <a:srcRect/>
          <a:stretch>
            <a:fillRect/>
          </a:stretch>
        </p:blipFill>
        <p:spPr bwMode="auto">
          <a:xfrm>
            <a:off x="4152565" y="4958597"/>
            <a:ext cx="1481504" cy="440660"/>
          </a:xfrm>
          <a:prstGeom prst="rect">
            <a:avLst/>
          </a:prstGeom>
          <a:noFill/>
          <a:ln w="9525">
            <a:noFill/>
            <a:miter lim="800000"/>
            <a:headEnd/>
            <a:tailEnd/>
          </a:ln>
        </p:spPr>
      </p:pic>
    </p:spTree>
    <p:extLst>
      <p:ext uri="{BB962C8B-B14F-4D97-AF65-F5344CB8AC3E}">
        <p14:creationId xmlns:p14="http://schemas.microsoft.com/office/powerpoint/2010/main" xmlns="" val="2496422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fade">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5126"/>
                                        </p:tgtEl>
                                        <p:attrNameLst>
                                          <p:attrName>style.visibility</p:attrName>
                                        </p:attrNameLst>
                                      </p:cBhvr>
                                      <p:to>
                                        <p:strVal val="visible"/>
                                      </p:to>
                                    </p:set>
                                    <p:animEffect transition="in" filter="fade">
                                      <p:cBhvr>
                                        <p:cTn id="42" dur="500"/>
                                        <p:tgtEl>
                                          <p:spTgt spid="51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2"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Uit :  “Ontwerpcriteria voor stofzuigers </a:t>
            </a:r>
            <a:r>
              <a:rPr lang="nl-NL" dirty="0" smtClean="0"/>
              <a:t>“   van TNO</a:t>
            </a:r>
            <a:endParaRPr lang="nl-NL" dirty="0"/>
          </a:p>
        </p:txBody>
      </p:sp>
      <p:pic>
        <p:nvPicPr>
          <p:cNvPr id="3" name="Afbeelding 2"/>
          <p:cNvPicPr>
            <a:picLocks noChangeAspect="1"/>
          </p:cNvPicPr>
          <p:nvPr/>
        </p:nvPicPr>
        <p:blipFill rotWithShape="1">
          <a:blip r:embed="rId2" cstate="print"/>
          <a:srcRect b="68167"/>
          <a:stretch/>
        </p:blipFill>
        <p:spPr>
          <a:xfrm>
            <a:off x="243564" y="1232898"/>
            <a:ext cx="11353497" cy="1356191"/>
          </a:xfrm>
          <a:prstGeom prst="rect">
            <a:avLst/>
          </a:prstGeom>
        </p:spPr>
      </p:pic>
      <p:pic>
        <p:nvPicPr>
          <p:cNvPr id="5" name="Afbeelding 4"/>
          <p:cNvPicPr>
            <a:picLocks noChangeAspect="1"/>
          </p:cNvPicPr>
          <p:nvPr/>
        </p:nvPicPr>
        <p:blipFill rotWithShape="1">
          <a:blip r:embed="rId2" cstate="print"/>
          <a:srcRect t="65005"/>
          <a:stretch/>
        </p:blipFill>
        <p:spPr>
          <a:xfrm>
            <a:off x="241284" y="4205555"/>
            <a:ext cx="11353497" cy="1490893"/>
          </a:xfrm>
          <a:prstGeom prst="rect">
            <a:avLst/>
          </a:prstGeom>
        </p:spPr>
      </p:pic>
      <p:pic>
        <p:nvPicPr>
          <p:cNvPr id="6" name="Afbeelding 5"/>
          <p:cNvPicPr>
            <a:picLocks noChangeAspect="1"/>
          </p:cNvPicPr>
          <p:nvPr/>
        </p:nvPicPr>
        <p:blipFill rotWithShape="1">
          <a:blip r:embed="rId2" cstate="print"/>
          <a:srcRect t="29957" b="39872"/>
          <a:stretch/>
        </p:blipFill>
        <p:spPr>
          <a:xfrm>
            <a:off x="239350" y="2760319"/>
            <a:ext cx="11353497" cy="1285412"/>
          </a:xfrm>
          <a:prstGeom prst="rect">
            <a:avLst/>
          </a:prstGeom>
        </p:spPr>
      </p:pic>
    </p:spTree>
    <p:extLst>
      <p:ext uri="{BB962C8B-B14F-4D97-AF65-F5344CB8AC3E}">
        <p14:creationId xmlns:p14="http://schemas.microsoft.com/office/powerpoint/2010/main" xmlns="" val="1859859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Afbeelding 6" descr="STOF-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0"/>
            <a:ext cx="5818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1"/>
          <p:cNvSpPr>
            <a:spLocks/>
          </p:cNvSpPr>
          <p:nvPr/>
        </p:nvSpPr>
        <p:spPr bwMode="auto">
          <a:xfrm>
            <a:off x="6096000" y="0"/>
            <a:ext cx="4584700" cy="6858000"/>
          </a:xfrm>
          <a:prstGeom prst="rect">
            <a:avLst/>
          </a:prstGeom>
          <a:solidFill>
            <a:schemeClr val="accent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nl-NL" altLang="nl-NL"/>
          </a:p>
        </p:txBody>
      </p:sp>
      <p:sp>
        <p:nvSpPr>
          <p:cNvPr id="3076" name="Rectangle 4"/>
          <p:cNvSpPr>
            <a:spLocks noGrp="1" noChangeArrowheads="1"/>
          </p:cNvSpPr>
          <p:nvPr>
            <p:ph type="title"/>
          </p:nvPr>
        </p:nvSpPr>
        <p:spPr bwMode="auto">
          <a:xfrm>
            <a:off x="6096000" y="2492375"/>
            <a:ext cx="4567238" cy="18923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8100" tIns="38100" rIns="38100" bIns="38100" numCol="1" rtlCol="0" anchor="ctr" anchorCtr="0" compatLnSpc="1">
            <a:prstTxWarp prst="textNoShape">
              <a:avLst/>
            </a:prstTxWarp>
            <a:normAutofit fontScale="90000"/>
          </a:bodyPr>
          <a:lstStyle/>
          <a:p>
            <a:pPr algn="ctr" eaLnBrk="1" hangingPunct="1"/>
            <a:r>
              <a:rPr lang="en-US" altLang="nl-NL" sz="3600">
                <a:solidFill>
                  <a:schemeClr val="bg1"/>
                </a:solidFill>
                <a:latin typeface="Verdana" panose="020B0604030504040204" pitchFamily="34" charset="0"/>
                <a:sym typeface="Verdana" panose="020B0604030504040204" pitchFamily="34" charset="0"/>
              </a:rPr>
              <a:t/>
            </a:r>
            <a:br>
              <a:rPr lang="en-US" altLang="nl-NL" sz="3600">
                <a:solidFill>
                  <a:schemeClr val="bg1"/>
                </a:solidFill>
                <a:latin typeface="Verdana" panose="020B0604030504040204" pitchFamily="34" charset="0"/>
                <a:sym typeface="Verdana" panose="020B0604030504040204" pitchFamily="34" charset="0"/>
              </a:rPr>
            </a:br>
            <a:r>
              <a:rPr lang="en-US" altLang="nl-NL" sz="3600" b="1" u="sng">
                <a:solidFill>
                  <a:schemeClr val="bg1"/>
                </a:solidFill>
                <a:latin typeface="Verdana" panose="020B0604030504040204" pitchFamily="34" charset="0"/>
                <a:sym typeface="Verdana" panose="020B0604030504040204" pitchFamily="34" charset="0"/>
              </a:rPr>
              <a:t>MIJN</a:t>
            </a:r>
            <a:r>
              <a:rPr lang="en-US" altLang="nl-NL" sz="3600">
                <a:solidFill>
                  <a:schemeClr val="bg1"/>
                </a:solidFill>
                <a:latin typeface="Verdana" panose="020B0604030504040204" pitchFamily="34" charset="0"/>
                <a:sym typeface="Verdana" panose="020B0604030504040204" pitchFamily="34" charset="0"/>
              </a:rPr>
              <a:t>kijk</a:t>
            </a:r>
            <a:br>
              <a:rPr lang="en-US" altLang="nl-NL" sz="3600">
                <a:solidFill>
                  <a:schemeClr val="bg1"/>
                </a:solidFill>
                <a:latin typeface="Verdana" panose="020B0604030504040204" pitchFamily="34" charset="0"/>
                <a:sym typeface="Verdana" panose="020B0604030504040204" pitchFamily="34" charset="0"/>
              </a:rPr>
            </a:br>
            <a:r>
              <a:rPr lang="en-US" altLang="nl-NL" sz="3600">
                <a:solidFill>
                  <a:schemeClr val="bg1"/>
                </a:solidFill>
                <a:latin typeface="Verdana" panose="020B0604030504040204" pitchFamily="34" charset="0"/>
                <a:sym typeface="Verdana" panose="020B0604030504040204" pitchFamily="34" charset="0"/>
              </a:rPr>
              <a:t/>
            </a:r>
            <a:br>
              <a:rPr lang="en-US" altLang="nl-NL" sz="3600">
                <a:solidFill>
                  <a:schemeClr val="bg1"/>
                </a:solidFill>
                <a:latin typeface="Verdana" panose="020B0604030504040204" pitchFamily="34" charset="0"/>
                <a:sym typeface="Verdana" panose="020B0604030504040204" pitchFamily="34" charset="0"/>
              </a:rPr>
            </a:br>
            <a:r>
              <a:rPr lang="en-US" altLang="nl-NL" sz="2800">
                <a:solidFill>
                  <a:schemeClr val="bg1"/>
                </a:solidFill>
                <a:latin typeface="Verdana" panose="020B0604030504040204" pitchFamily="34" charset="0"/>
                <a:sym typeface="Verdana" panose="020B0604030504040204" pitchFamily="34" charset="0"/>
              </a:rPr>
              <a:t>Kwartsstof: </a:t>
            </a:r>
            <a:br>
              <a:rPr lang="en-US" altLang="nl-NL" sz="2800">
                <a:solidFill>
                  <a:schemeClr val="bg1"/>
                </a:solidFill>
                <a:latin typeface="Verdana" panose="020B0604030504040204" pitchFamily="34" charset="0"/>
                <a:sym typeface="Verdana" panose="020B0604030504040204" pitchFamily="34" charset="0"/>
              </a:rPr>
            </a:br>
            <a:r>
              <a:rPr lang="en-US" altLang="nl-NL" sz="2800">
                <a:solidFill>
                  <a:schemeClr val="bg1"/>
                </a:solidFill>
                <a:latin typeface="Verdana" panose="020B0604030504040204" pitchFamily="34" charset="0"/>
                <a:sym typeface="Verdana" panose="020B0604030504040204" pitchFamily="34" charset="0"/>
              </a:rPr>
              <a:t>stofvrij werken</a:t>
            </a:r>
            <a:r>
              <a:rPr lang="en-US" altLang="nl-NL" sz="3600">
                <a:solidFill>
                  <a:schemeClr val="bg1"/>
                </a:solidFill>
                <a:latin typeface="Verdana" panose="020B0604030504040204" pitchFamily="34" charset="0"/>
                <a:sym typeface="Verdana" panose="020B0604030504040204" pitchFamily="34" charset="0"/>
              </a:rPr>
              <a:t/>
            </a:r>
            <a:br>
              <a:rPr lang="en-US" altLang="nl-NL" sz="3600">
                <a:solidFill>
                  <a:schemeClr val="bg1"/>
                </a:solidFill>
                <a:latin typeface="Verdana" panose="020B0604030504040204" pitchFamily="34" charset="0"/>
                <a:sym typeface="Verdana" panose="020B0604030504040204" pitchFamily="34" charset="0"/>
              </a:rPr>
            </a:br>
            <a:r>
              <a:rPr lang="en-US" altLang="nl-NL" sz="3600">
                <a:solidFill>
                  <a:schemeClr val="bg1"/>
                </a:solidFill>
                <a:latin typeface="Verdana" panose="020B0604030504040204" pitchFamily="34" charset="0"/>
                <a:sym typeface="Verdana" panose="020B0604030504040204" pitchFamily="34" charset="0"/>
              </a:rPr>
              <a:t/>
            </a:r>
            <a:br>
              <a:rPr lang="en-US" altLang="nl-NL" sz="3600">
                <a:solidFill>
                  <a:schemeClr val="bg1"/>
                </a:solidFill>
                <a:latin typeface="Verdana" panose="020B0604030504040204" pitchFamily="34" charset="0"/>
                <a:sym typeface="Verdana" panose="020B0604030504040204" pitchFamily="34" charset="0"/>
              </a:rPr>
            </a:br>
            <a:r>
              <a:rPr lang="en-US" altLang="nl-NL" sz="1400">
                <a:solidFill>
                  <a:schemeClr val="bg1"/>
                </a:solidFill>
                <a:latin typeface="Verdana" panose="020B0604030504040204" pitchFamily="34" charset="0"/>
                <a:sym typeface="Verdana" panose="020B0604030504040204" pitchFamily="34" charset="0"/>
              </a:rPr>
              <a:t>Chantal van Hengstum (Inspectie SZW)</a:t>
            </a:r>
            <a:r>
              <a:rPr lang="en-US" altLang="nl-NL" sz="3600">
                <a:solidFill>
                  <a:schemeClr val="bg1"/>
                </a:solidFill>
                <a:latin typeface="Verdana" panose="020B0604030504040204" pitchFamily="34" charset="0"/>
                <a:sym typeface="Verdana" panose="020B0604030504040204" pitchFamily="34" charset="0"/>
              </a:rPr>
              <a:t/>
            </a:r>
            <a:br>
              <a:rPr lang="en-US" altLang="nl-NL" sz="3600">
                <a:solidFill>
                  <a:schemeClr val="bg1"/>
                </a:solidFill>
                <a:latin typeface="Verdana" panose="020B0604030504040204" pitchFamily="34" charset="0"/>
                <a:sym typeface="Verdana" panose="020B0604030504040204" pitchFamily="34" charset="0"/>
              </a:rPr>
            </a:br>
            <a:endParaRPr lang="en-US" altLang="nl-NL" sz="3600">
              <a:solidFill>
                <a:schemeClr val="bg1"/>
              </a:solidFill>
              <a:latin typeface="Verdana" panose="020B0604030504040204" pitchFamily="34" charset="0"/>
              <a:sym typeface="Verdana" panose="020B0604030504040204" pitchFamily="34" charset="0"/>
            </a:endParaRPr>
          </a:p>
        </p:txBody>
      </p:sp>
      <p:pic>
        <p:nvPicPr>
          <p:cNvPr id="307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0"/>
            <a:ext cx="9144000" cy="200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8100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ep 58"/>
          <p:cNvGrpSpPr/>
          <p:nvPr/>
        </p:nvGrpSpPr>
        <p:grpSpPr>
          <a:xfrm>
            <a:off x="7835362" y="817832"/>
            <a:ext cx="4085997" cy="5114904"/>
            <a:chOff x="5876521" y="613374"/>
            <a:chExt cx="3064498" cy="3836178"/>
          </a:xfrm>
        </p:grpSpPr>
        <p:sp>
          <p:nvSpPr>
            <p:cNvPr id="33" name="Ovaal 32"/>
            <p:cNvSpPr/>
            <p:nvPr/>
          </p:nvSpPr>
          <p:spPr>
            <a:xfrm>
              <a:off x="5876521" y="3092243"/>
              <a:ext cx="1444630" cy="13573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cxnSp>
          <p:nvCxnSpPr>
            <p:cNvPr id="35" name="Rechte verbindingslijn 34"/>
            <p:cNvCxnSpPr>
              <a:stCxn id="33" idx="1"/>
            </p:cNvCxnSpPr>
            <p:nvPr/>
          </p:nvCxnSpPr>
          <p:spPr>
            <a:xfrm flipV="1">
              <a:off x="6088082" y="628288"/>
              <a:ext cx="497929" cy="26627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p:cNvCxnSpPr/>
            <p:nvPr/>
          </p:nvCxnSpPr>
          <p:spPr>
            <a:xfrm flipV="1">
              <a:off x="6230676" y="613374"/>
              <a:ext cx="2710343" cy="331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32" name="Afbeelding 31"/>
          <p:cNvPicPr>
            <a:picLocks noChangeAspect="1"/>
          </p:cNvPicPr>
          <p:nvPr/>
        </p:nvPicPr>
        <p:blipFill rotWithShape="1">
          <a:blip r:embed="rId3" cstate="print">
            <a:extLst>
              <a:ext uri="{28A0092B-C50C-407E-A947-70E740481C1C}">
                <a14:useLocalDpi xmlns:a14="http://schemas.microsoft.com/office/drawing/2010/main" xmlns="" val="0"/>
              </a:ext>
            </a:extLst>
          </a:blip>
          <a:srcRect l="15035" t="27351" r="4393"/>
          <a:stretch/>
        </p:blipFill>
        <p:spPr>
          <a:xfrm>
            <a:off x="5129523" y="306318"/>
            <a:ext cx="2587899" cy="3500145"/>
          </a:xfrm>
          <a:prstGeom prst="rect">
            <a:avLst/>
          </a:prstGeom>
        </p:spPr>
      </p:pic>
      <p:sp>
        <p:nvSpPr>
          <p:cNvPr id="20" name="Tekstvak 19"/>
          <p:cNvSpPr txBox="1"/>
          <p:nvPr/>
        </p:nvSpPr>
        <p:spPr>
          <a:xfrm>
            <a:off x="376261" y="1196047"/>
            <a:ext cx="4284378" cy="4359335"/>
          </a:xfrm>
          <a:prstGeom prst="rect">
            <a:avLst/>
          </a:prstGeom>
          <a:noFill/>
        </p:spPr>
        <p:txBody>
          <a:bodyPr wrap="none" rtlCol="0">
            <a:spAutoFit/>
          </a:bodyPr>
          <a:lstStyle/>
          <a:p>
            <a:r>
              <a:rPr lang="nl-NL" sz="2133" b="1" dirty="0">
                <a:latin typeface="Verdana" panose="020B0604030504040204" pitchFamily="34" charset="0"/>
                <a:ea typeface="Verdana" panose="020B0604030504040204" pitchFamily="34" charset="0"/>
                <a:cs typeface="Verdana" panose="020B0604030504040204" pitchFamily="34" charset="0"/>
              </a:rPr>
              <a:t>TNO </a:t>
            </a:r>
            <a:r>
              <a:rPr lang="nl-NL" sz="2133" b="1" dirty="0" err="1">
                <a:latin typeface="Verdana" panose="020B0604030504040204" pitchFamily="34" charset="0"/>
                <a:ea typeface="Verdana" panose="020B0604030504040204" pitchFamily="34" charset="0"/>
                <a:cs typeface="Verdana" panose="020B0604030504040204" pitchFamily="34" charset="0"/>
              </a:rPr>
              <a:t>Klassificatie</a:t>
            </a:r>
            <a:endParaRPr lang="nl-NL" sz="2133" b="1" dirty="0">
              <a:latin typeface="Verdana" panose="020B0604030504040204" pitchFamily="34" charset="0"/>
              <a:ea typeface="Verdana" panose="020B0604030504040204" pitchFamily="34" charset="0"/>
              <a:cs typeface="Verdana" panose="020B0604030504040204" pitchFamily="34" charset="0"/>
            </a:endParaRPr>
          </a:p>
          <a:p>
            <a:endParaRPr lang="nl-NL" sz="2133" dirty="0">
              <a:latin typeface="Verdana" panose="020B0604030504040204" pitchFamily="34" charset="0"/>
              <a:ea typeface="Verdana" panose="020B0604030504040204" pitchFamily="34" charset="0"/>
              <a:cs typeface="Verdana" panose="020B0604030504040204" pitchFamily="34" charset="0"/>
            </a:endParaRPr>
          </a:p>
          <a:p>
            <a:r>
              <a:rPr lang="nl-NL" sz="2133" b="1" dirty="0">
                <a:latin typeface="Verdana" panose="020B0604030504040204" pitchFamily="34" charset="0"/>
                <a:ea typeface="Verdana" panose="020B0604030504040204" pitchFamily="34" charset="0"/>
                <a:cs typeface="Verdana" panose="020B0604030504040204" pitchFamily="34" charset="0"/>
              </a:rPr>
              <a:t>D</a:t>
            </a:r>
            <a:r>
              <a:rPr lang="nl-NL" sz="2133" dirty="0">
                <a:latin typeface="Verdana" panose="020B0604030504040204" pitchFamily="34" charset="0"/>
                <a:ea typeface="Verdana" panose="020B0604030504040204" pitchFamily="34" charset="0"/>
                <a:cs typeface="Verdana" panose="020B0604030504040204" pitchFamily="34" charset="0"/>
              </a:rPr>
              <a:t> Alleen voor stofzuigers</a:t>
            </a:r>
            <a:br>
              <a:rPr lang="nl-NL" sz="2133" dirty="0">
                <a:latin typeface="Verdana" panose="020B0604030504040204" pitchFamily="34" charset="0"/>
                <a:ea typeface="Verdana" panose="020B0604030504040204" pitchFamily="34" charset="0"/>
                <a:cs typeface="Verdana" panose="020B0604030504040204" pitchFamily="34" charset="0"/>
              </a:rPr>
            </a:br>
            <a:r>
              <a:rPr lang="nl-NL" sz="2133" dirty="0">
                <a:latin typeface="Verdana" panose="020B0604030504040204" pitchFamily="34" charset="0"/>
                <a:ea typeface="Verdana" panose="020B0604030504040204" pitchFamily="34" charset="0"/>
                <a:cs typeface="Verdana" panose="020B0604030504040204" pitchFamily="34" charset="0"/>
              </a:rPr>
              <a:t>   voor bewerkingen met hout</a:t>
            </a:r>
          </a:p>
          <a:p>
            <a:endParaRPr lang="nl-NL" sz="2133" dirty="0">
              <a:latin typeface="Verdana" panose="020B0604030504040204" pitchFamily="34" charset="0"/>
              <a:ea typeface="Verdana" panose="020B0604030504040204" pitchFamily="34" charset="0"/>
              <a:cs typeface="Verdana" panose="020B0604030504040204" pitchFamily="34" charset="0"/>
            </a:endParaRPr>
          </a:p>
          <a:p>
            <a:r>
              <a:rPr lang="nl-NL" sz="2133" b="1" dirty="0">
                <a:latin typeface="Verdana" panose="020B0604030504040204" pitchFamily="34" charset="0"/>
                <a:ea typeface="Verdana" panose="020B0604030504040204" pitchFamily="34" charset="0"/>
                <a:cs typeface="Verdana" panose="020B0604030504040204" pitchFamily="34" charset="0"/>
              </a:rPr>
              <a:t>C</a:t>
            </a:r>
            <a:r>
              <a:rPr lang="nl-NL" sz="2133" dirty="0">
                <a:latin typeface="Verdana" panose="020B0604030504040204" pitchFamily="34" charset="0"/>
                <a:ea typeface="Verdana" panose="020B0604030504040204" pitchFamily="34" charset="0"/>
                <a:cs typeface="Verdana" panose="020B0604030504040204" pitchFamily="34" charset="0"/>
              </a:rPr>
              <a:t> ≤ 100 M³ p/uur</a:t>
            </a:r>
          </a:p>
          <a:p>
            <a:endParaRPr lang="nl-NL" sz="2133" dirty="0">
              <a:latin typeface="Verdana" panose="020B0604030504040204" pitchFamily="34" charset="0"/>
              <a:ea typeface="Verdana" panose="020B0604030504040204" pitchFamily="34" charset="0"/>
              <a:cs typeface="Verdana" panose="020B0604030504040204" pitchFamily="34" charset="0"/>
            </a:endParaRPr>
          </a:p>
          <a:p>
            <a:endParaRPr lang="nl-NL" sz="2133" dirty="0">
              <a:latin typeface="Verdana" panose="020B0604030504040204" pitchFamily="34" charset="0"/>
              <a:ea typeface="Verdana" panose="020B0604030504040204" pitchFamily="34" charset="0"/>
              <a:cs typeface="Verdana" panose="020B0604030504040204" pitchFamily="34" charset="0"/>
            </a:endParaRPr>
          </a:p>
          <a:p>
            <a:r>
              <a:rPr lang="nl-NL" sz="2133" b="1" dirty="0">
                <a:latin typeface="Verdana" panose="020B0604030504040204" pitchFamily="34" charset="0"/>
                <a:ea typeface="Verdana" panose="020B0604030504040204" pitchFamily="34" charset="0"/>
                <a:cs typeface="Verdana" panose="020B0604030504040204" pitchFamily="34" charset="0"/>
              </a:rPr>
              <a:t>B</a:t>
            </a:r>
            <a:r>
              <a:rPr lang="nl-NL" sz="2133" dirty="0">
                <a:latin typeface="Verdana" panose="020B0604030504040204" pitchFamily="34" charset="0"/>
                <a:ea typeface="Verdana" panose="020B0604030504040204" pitchFamily="34" charset="0"/>
                <a:cs typeface="Verdana" panose="020B0604030504040204" pitchFamily="34" charset="0"/>
              </a:rPr>
              <a:t> &gt; 100 M³ p/uur         tot</a:t>
            </a:r>
          </a:p>
          <a:p>
            <a:endParaRPr lang="nl-NL" sz="2133" dirty="0">
              <a:latin typeface="Verdana" panose="020B0604030504040204" pitchFamily="34" charset="0"/>
              <a:ea typeface="Verdana" panose="020B0604030504040204" pitchFamily="34" charset="0"/>
              <a:cs typeface="Verdana" panose="020B0604030504040204" pitchFamily="34" charset="0"/>
            </a:endParaRPr>
          </a:p>
          <a:p>
            <a:r>
              <a:rPr lang="nl-NL" sz="2133" b="1" dirty="0">
                <a:latin typeface="Verdana" panose="020B0604030504040204" pitchFamily="34" charset="0"/>
                <a:ea typeface="Verdana" panose="020B0604030504040204" pitchFamily="34" charset="0"/>
                <a:cs typeface="Verdana" panose="020B0604030504040204" pitchFamily="34" charset="0"/>
              </a:rPr>
              <a:t>A</a:t>
            </a:r>
            <a:r>
              <a:rPr lang="nl-NL" sz="2133" dirty="0">
                <a:latin typeface="Verdana" panose="020B0604030504040204" pitchFamily="34" charset="0"/>
                <a:ea typeface="Verdana" panose="020B0604030504040204" pitchFamily="34" charset="0"/>
                <a:cs typeface="Verdana" panose="020B0604030504040204" pitchFamily="34" charset="0"/>
              </a:rPr>
              <a:t> &gt; 150 M³ p/uur         tot</a:t>
            </a:r>
          </a:p>
          <a:p>
            <a:endParaRPr lang="nl-NL" sz="2133" dirty="0">
              <a:latin typeface="Verdana" panose="020B0604030504040204" pitchFamily="34" charset="0"/>
              <a:ea typeface="Verdana" panose="020B0604030504040204" pitchFamily="34" charset="0"/>
              <a:cs typeface="Verdana" panose="020B0604030504040204" pitchFamily="34" charset="0"/>
            </a:endParaRPr>
          </a:p>
          <a:p>
            <a:endParaRPr lang="nl-NL" sz="2133"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0324" r="21007" b="2909"/>
          <a:stretch/>
        </p:blipFill>
        <p:spPr bwMode="auto">
          <a:xfrm>
            <a:off x="4899142" y="4266537"/>
            <a:ext cx="2871236" cy="1957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Afbeelding 18"/>
          <p:cNvPicPr>
            <a:picLocks noChangeAspect="1"/>
          </p:cNvPicPr>
          <p:nvPr/>
        </p:nvPicPr>
        <p:blipFill rotWithShape="1">
          <a:blip r:embed="rId5" cstate="print">
            <a:extLst>
              <a:ext uri="{28A0092B-C50C-407E-A947-70E740481C1C}">
                <a14:useLocalDpi xmlns:a14="http://schemas.microsoft.com/office/drawing/2010/main" xmlns="" val="0"/>
              </a:ext>
            </a:extLst>
          </a:blip>
          <a:srcRect t="37857"/>
          <a:stretch/>
        </p:blipFill>
        <p:spPr>
          <a:xfrm rot="5400000">
            <a:off x="3286474" y="3853656"/>
            <a:ext cx="699489" cy="2966349"/>
          </a:xfrm>
          <a:prstGeom prst="rect">
            <a:avLst/>
          </a:prstGeom>
        </p:spPr>
      </p:pic>
      <p:sp>
        <p:nvSpPr>
          <p:cNvPr id="2" name="Titel 1"/>
          <p:cNvSpPr>
            <a:spLocks noGrp="1"/>
          </p:cNvSpPr>
          <p:nvPr>
            <p:ph type="ctrTitle"/>
          </p:nvPr>
        </p:nvSpPr>
        <p:spPr>
          <a:xfrm>
            <a:off x="239350" y="260649"/>
            <a:ext cx="11912509" cy="492819"/>
          </a:xfrm>
        </p:spPr>
        <p:txBody>
          <a:bodyPr>
            <a:normAutofit fontScale="90000"/>
          </a:bodyPr>
          <a:lstStyle/>
          <a:p>
            <a:r>
              <a:rPr lang="nl-NL" dirty="0"/>
              <a:t>A,B,C en D  (TNO </a:t>
            </a:r>
            <a:r>
              <a:rPr lang="nl-NL" dirty="0" smtClean="0"/>
              <a:t>Norm)							L, M en H  ( Euro Norm)</a:t>
            </a:r>
            <a:endParaRPr lang="nl-NL" dirty="0"/>
          </a:p>
        </p:txBody>
      </p:sp>
      <p:cxnSp>
        <p:nvCxnSpPr>
          <p:cNvPr id="4" name="Gerade Verbindung mit Pfeil 4"/>
          <p:cNvCxnSpPr/>
          <p:nvPr/>
        </p:nvCxnSpPr>
        <p:spPr>
          <a:xfrm flipV="1">
            <a:off x="7094297" y="4649039"/>
            <a:ext cx="24712" cy="1352"/>
          </a:xfrm>
          <a:prstGeom prst="straightConnector1">
            <a:avLst/>
          </a:prstGeom>
          <a:ln w="25400">
            <a:solidFill>
              <a:srgbClr val="E21EAA"/>
            </a:solidFill>
            <a:tailEnd type="arrow"/>
          </a:ln>
        </p:spPr>
        <p:style>
          <a:lnRef idx="1">
            <a:schemeClr val="dk1"/>
          </a:lnRef>
          <a:fillRef idx="0">
            <a:schemeClr val="dk1"/>
          </a:fillRef>
          <a:effectRef idx="0">
            <a:schemeClr val="dk1"/>
          </a:effectRef>
          <a:fontRef idx="minor">
            <a:schemeClr val="tx1"/>
          </a:fontRef>
        </p:style>
      </p:cxnSp>
      <p:cxnSp>
        <p:nvCxnSpPr>
          <p:cNvPr id="6" name="Gerade Verbindung mit Pfeil 5"/>
          <p:cNvCxnSpPr/>
          <p:nvPr/>
        </p:nvCxnSpPr>
        <p:spPr>
          <a:xfrm rot="10800000">
            <a:off x="3149530" y="5098431"/>
            <a:ext cx="814247" cy="182892"/>
          </a:xfrm>
          <a:prstGeom prst="straightConnector1">
            <a:avLst/>
          </a:prstGeom>
          <a:ln w="25400">
            <a:solidFill>
              <a:srgbClr val="FF0000"/>
            </a:solidFill>
            <a:headEnd type="stealth" w="lg" len="lg"/>
            <a:tailEnd type="none"/>
          </a:ln>
        </p:spPr>
        <p:style>
          <a:lnRef idx="1">
            <a:schemeClr val="accent6"/>
          </a:lnRef>
          <a:fillRef idx="0">
            <a:schemeClr val="accent6"/>
          </a:fillRef>
          <a:effectRef idx="0">
            <a:schemeClr val="accent6"/>
          </a:effectRef>
          <a:fontRef idx="minor">
            <a:schemeClr val="tx1"/>
          </a:fontRef>
        </p:style>
      </p:cxnSp>
      <p:cxnSp>
        <p:nvCxnSpPr>
          <p:cNvPr id="7" name="Gerade Verbindung mit Pfeil 6"/>
          <p:cNvCxnSpPr/>
          <p:nvPr/>
        </p:nvCxnSpPr>
        <p:spPr>
          <a:xfrm rot="10800000">
            <a:off x="2461531" y="5325298"/>
            <a:ext cx="718784" cy="6996"/>
          </a:xfrm>
          <a:prstGeom prst="straightConnector1">
            <a:avLst/>
          </a:prstGeom>
          <a:ln w="25400">
            <a:solidFill>
              <a:srgbClr val="FF0000"/>
            </a:solidFill>
            <a:headEnd type="stealth" w="lg" len="lg"/>
            <a:tailEnd type="none"/>
          </a:ln>
        </p:spPr>
        <p:style>
          <a:lnRef idx="1">
            <a:schemeClr val="accent6"/>
          </a:lnRef>
          <a:fillRef idx="0">
            <a:schemeClr val="accent6"/>
          </a:fillRef>
          <a:effectRef idx="0">
            <a:schemeClr val="accent6"/>
          </a:effectRef>
          <a:fontRef idx="minor">
            <a:schemeClr val="tx1"/>
          </a:fontRef>
        </p:style>
      </p:cxnSp>
      <p:cxnSp>
        <p:nvCxnSpPr>
          <p:cNvPr id="8" name="Gerade Verbindung mit Pfeil 7"/>
          <p:cNvCxnSpPr/>
          <p:nvPr/>
        </p:nvCxnSpPr>
        <p:spPr>
          <a:xfrm rot="10800000" flipV="1">
            <a:off x="2842923" y="5507191"/>
            <a:ext cx="815371" cy="135920"/>
          </a:xfrm>
          <a:prstGeom prst="straightConnector1">
            <a:avLst/>
          </a:prstGeom>
          <a:ln w="25400">
            <a:solidFill>
              <a:srgbClr val="FF0000"/>
            </a:solidFill>
            <a:headEnd type="stealth" w="lg" len="lg"/>
            <a:tailEnd type="none"/>
          </a:ln>
        </p:spPr>
        <p:style>
          <a:lnRef idx="1">
            <a:schemeClr val="accent6"/>
          </a:lnRef>
          <a:fillRef idx="0">
            <a:schemeClr val="accent6"/>
          </a:fillRef>
          <a:effectRef idx="0">
            <a:schemeClr val="accent6"/>
          </a:effectRef>
          <a:fontRef idx="minor">
            <a:schemeClr val="tx1"/>
          </a:fontRef>
        </p:style>
      </p:cxnSp>
      <p:cxnSp>
        <p:nvCxnSpPr>
          <p:cNvPr id="9" name="Gerade Verbindung mit Pfeil 8"/>
          <p:cNvCxnSpPr/>
          <p:nvPr/>
        </p:nvCxnSpPr>
        <p:spPr>
          <a:xfrm flipH="1">
            <a:off x="3963776" y="5427351"/>
            <a:ext cx="622675" cy="47044"/>
          </a:xfrm>
          <a:prstGeom prst="straightConnector1">
            <a:avLst/>
          </a:prstGeom>
          <a:ln w="25400">
            <a:solidFill>
              <a:srgbClr val="FF0000"/>
            </a:solidFill>
            <a:headEnd type="stealth" w="lg" len="lg"/>
            <a:tailEnd type="none"/>
          </a:ln>
        </p:spPr>
        <p:style>
          <a:lnRef idx="1">
            <a:schemeClr val="accent6"/>
          </a:lnRef>
          <a:fillRef idx="0">
            <a:schemeClr val="accent6"/>
          </a:fillRef>
          <a:effectRef idx="0">
            <a:schemeClr val="accent6"/>
          </a:effectRef>
          <a:fontRef idx="minor">
            <a:schemeClr val="tx1"/>
          </a:fontRef>
        </p:style>
      </p:cxnSp>
      <p:cxnSp>
        <p:nvCxnSpPr>
          <p:cNvPr id="10" name="Gerade Verbindung mit Pfeil 9"/>
          <p:cNvCxnSpPr/>
          <p:nvPr/>
        </p:nvCxnSpPr>
        <p:spPr>
          <a:xfrm flipH="1">
            <a:off x="4768967" y="5299533"/>
            <a:ext cx="480759" cy="0"/>
          </a:xfrm>
          <a:prstGeom prst="straightConnector1">
            <a:avLst/>
          </a:prstGeom>
          <a:ln w="25400">
            <a:solidFill>
              <a:srgbClr val="FF0000"/>
            </a:solidFill>
            <a:headEnd type="stealth" w="lg" len="lg"/>
            <a:tailEnd type="none"/>
          </a:ln>
        </p:spPr>
        <p:style>
          <a:lnRef idx="1">
            <a:schemeClr val="accent6"/>
          </a:lnRef>
          <a:fillRef idx="0">
            <a:schemeClr val="accent6"/>
          </a:fillRef>
          <a:effectRef idx="0">
            <a:schemeClr val="accent6"/>
          </a:effectRef>
          <a:fontRef idx="minor">
            <a:schemeClr val="tx1"/>
          </a:fontRef>
        </p:style>
      </p:cxnSp>
      <p:grpSp>
        <p:nvGrpSpPr>
          <p:cNvPr id="21" name="Groep 20"/>
          <p:cNvGrpSpPr/>
          <p:nvPr/>
        </p:nvGrpSpPr>
        <p:grpSpPr>
          <a:xfrm>
            <a:off x="8676052" y="1237173"/>
            <a:ext cx="3436155" cy="1367883"/>
            <a:chOff x="6507039" y="1331933"/>
            <a:chExt cx="2577116" cy="1025912"/>
          </a:xfrm>
        </p:grpSpPr>
        <p:sp>
          <p:nvSpPr>
            <p:cNvPr id="15" name="Wolk 14"/>
            <p:cNvSpPr/>
            <p:nvPr/>
          </p:nvSpPr>
          <p:spPr>
            <a:xfrm>
              <a:off x="6507039" y="1331933"/>
              <a:ext cx="2577116" cy="1025912"/>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a:p>
              <a:pPr algn="ctr"/>
              <a:endParaRPr lang="nl-NL" sz="2400" dirty="0"/>
            </a:p>
          </p:txBody>
        </p:sp>
        <p:pic>
          <p:nvPicPr>
            <p:cNvPr id="12" name="Picture 7"/>
            <p:cNvPicPr>
              <a:picLocks noChangeAspect="1" noChangeArrowheads="1"/>
            </p:cNvPicPr>
            <p:nvPr/>
          </p:nvPicPr>
          <p:blipFill>
            <a:blip r:embed="rId6" cstate="print"/>
            <a:srcRect/>
            <a:stretch>
              <a:fillRect/>
            </a:stretch>
          </p:blipFill>
          <p:spPr bwMode="auto">
            <a:xfrm>
              <a:off x="7179893" y="1510753"/>
              <a:ext cx="1186540" cy="352385"/>
            </a:xfrm>
            <a:prstGeom prst="rect">
              <a:avLst/>
            </a:prstGeom>
            <a:noFill/>
            <a:ln w="9525">
              <a:noFill/>
              <a:miter lim="800000"/>
              <a:headEnd/>
              <a:tailEnd/>
            </a:ln>
          </p:spPr>
        </p:pic>
        <p:sp>
          <p:nvSpPr>
            <p:cNvPr id="3" name="Rechthoek 2"/>
            <p:cNvSpPr/>
            <p:nvPr/>
          </p:nvSpPr>
          <p:spPr>
            <a:xfrm>
              <a:off x="6703995" y="1822387"/>
              <a:ext cx="2242585" cy="530914"/>
            </a:xfrm>
            <a:prstGeom prst="rect">
              <a:avLst/>
            </a:prstGeom>
          </p:spPr>
          <p:txBody>
            <a:bodyPr wrap="none">
              <a:spAutoFit/>
            </a:bodyPr>
            <a:lstStyle/>
            <a:p>
              <a:r>
                <a:rPr lang="nl-NL" sz="1600" dirty="0"/>
                <a:t>Stof met grenswaarde &gt; 1 mg/ m</a:t>
              </a:r>
              <a:r>
                <a:rPr lang="nl-NL" sz="1600" baseline="30000" dirty="0"/>
                <a:t>3</a:t>
              </a:r>
            </a:p>
            <a:p>
              <a:pPr algn="ctr"/>
              <a:r>
                <a:rPr lang="nl-NL" sz="2400" b="1" baseline="30000" dirty="0"/>
                <a:t>Filtering &gt; 99%</a:t>
              </a:r>
              <a:endParaRPr lang="nl-NL" sz="2400" b="1" dirty="0"/>
            </a:p>
          </p:txBody>
        </p:sp>
      </p:grpSp>
      <p:grpSp>
        <p:nvGrpSpPr>
          <p:cNvPr id="24" name="Groep 23"/>
          <p:cNvGrpSpPr/>
          <p:nvPr/>
        </p:nvGrpSpPr>
        <p:grpSpPr>
          <a:xfrm>
            <a:off x="8715705" y="2931013"/>
            <a:ext cx="3436155" cy="1367882"/>
            <a:chOff x="6536778" y="2432186"/>
            <a:chExt cx="2577116" cy="1025912"/>
          </a:xfrm>
        </p:grpSpPr>
        <p:sp>
          <p:nvSpPr>
            <p:cNvPr id="22" name="Wolk 21"/>
            <p:cNvSpPr/>
            <p:nvPr/>
          </p:nvSpPr>
          <p:spPr>
            <a:xfrm>
              <a:off x="6536778" y="2432186"/>
              <a:ext cx="2577116" cy="1025912"/>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a:p>
              <a:pPr algn="ctr"/>
              <a:endParaRPr lang="nl-NL" sz="2400" dirty="0"/>
            </a:p>
          </p:txBody>
        </p:sp>
        <p:pic>
          <p:nvPicPr>
            <p:cNvPr id="13" name="Picture 8"/>
            <p:cNvPicPr>
              <a:picLocks noChangeAspect="1" noChangeArrowheads="1"/>
            </p:cNvPicPr>
            <p:nvPr/>
          </p:nvPicPr>
          <p:blipFill>
            <a:blip r:embed="rId7" cstate="print"/>
            <a:srcRect/>
            <a:stretch>
              <a:fillRect/>
            </a:stretch>
          </p:blipFill>
          <p:spPr bwMode="auto">
            <a:xfrm>
              <a:off x="7273429" y="2590020"/>
              <a:ext cx="1151885" cy="342604"/>
            </a:xfrm>
            <a:prstGeom prst="rect">
              <a:avLst/>
            </a:prstGeom>
            <a:noFill/>
            <a:ln w="9525">
              <a:noFill/>
              <a:miter lim="800000"/>
              <a:headEnd/>
              <a:tailEnd/>
            </a:ln>
          </p:spPr>
        </p:pic>
        <p:sp>
          <p:nvSpPr>
            <p:cNvPr id="11" name="Rechthoek 10"/>
            <p:cNvSpPr/>
            <p:nvPr/>
          </p:nvSpPr>
          <p:spPr>
            <a:xfrm>
              <a:off x="6725546" y="2868465"/>
              <a:ext cx="2359204" cy="530915"/>
            </a:xfrm>
            <a:prstGeom prst="rect">
              <a:avLst/>
            </a:prstGeom>
          </p:spPr>
          <p:txBody>
            <a:bodyPr wrap="none">
              <a:spAutoFit/>
            </a:bodyPr>
            <a:lstStyle/>
            <a:p>
              <a:r>
                <a:rPr lang="nl-NL" sz="1600" dirty="0"/>
                <a:t>Stof met grenswaarde &gt; 0,1 mg/ m</a:t>
              </a:r>
              <a:r>
                <a:rPr lang="nl-NL" sz="1600" baseline="30000" dirty="0"/>
                <a:t>3</a:t>
              </a:r>
            </a:p>
            <a:p>
              <a:pPr algn="ctr"/>
              <a:r>
                <a:rPr lang="nl-NL" sz="2400" b="1" baseline="30000" dirty="0"/>
                <a:t>Filtering &gt; 99,9%</a:t>
              </a:r>
              <a:endParaRPr lang="nl-NL" sz="2400" b="1" dirty="0"/>
            </a:p>
          </p:txBody>
        </p:sp>
      </p:grpSp>
      <p:grpSp>
        <p:nvGrpSpPr>
          <p:cNvPr id="25" name="Groep 24"/>
          <p:cNvGrpSpPr/>
          <p:nvPr/>
        </p:nvGrpSpPr>
        <p:grpSpPr>
          <a:xfrm>
            <a:off x="8737035" y="4695045"/>
            <a:ext cx="3436155" cy="1367882"/>
            <a:chOff x="6499611" y="3521284"/>
            <a:chExt cx="2577116" cy="1025912"/>
          </a:xfrm>
        </p:grpSpPr>
        <p:sp>
          <p:nvSpPr>
            <p:cNvPr id="23" name="Wolk 22"/>
            <p:cNvSpPr/>
            <p:nvPr/>
          </p:nvSpPr>
          <p:spPr>
            <a:xfrm>
              <a:off x="6499611" y="3521284"/>
              <a:ext cx="2577116" cy="1025912"/>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a:p>
              <a:pPr algn="ctr"/>
              <a:endParaRPr lang="nl-NL" sz="2400" dirty="0"/>
            </a:p>
          </p:txBody>
        </p:sp>
        <p:pic>
          <p:nvPicPr>
            <p:cNvPr id="14" name="Picture 9"/>
            <p:cNvPicPr>
              <a:picLocks noChangeAspect="1" noChangeArrowheads="1"/>
            </p:cNvPicPr>
            <p:nvPr/>
          </p:nvPicPr>
          <p:blipFill>
            <a:blip r:embed="rId8" cstate="print"/>
            <a:srcRect/>
            <a:stretch>
              <a:fillRect/>
            </a:stretch>
          </p:blipFill>
          <p:spPr bwMode="auto">
            <a:xfrm>
              <a:off x="7294207" y="3697416"/>
              <a:ext cx="1110328" cy="330257"/>
            </a:xfrm>
            <a:prstGeom prst="rect">
              <a:avLst/>
            </a:prstGeom>
            <a:noFill/>
            <a:ln w="9525">
              <a:noFill/>
              <a:miter lim="800000"/>
              <a:headEnd/>
              <a:tailEnd/>
            </a:ln>
          </p:spPr>
        </p:pic>
        <p:sp>
          <p:nvSpPr>
            <p:cNvPr id="18" name="Rechthoek 17"/>
            <p:cNvSpPr/>
            <p:nvPr/>
          </p:nvSpPr>
          <p:spPr>
            <a:xfrm>
              <a:off x="6609558" y="4000938"/>
              <a:ext cx="2440947" cy="530915"/>
            </a:xfrm>
            <a:prstGeom prst="rect">
              <a:avLst/>
            </a:prstGeom>
          </p:spPr>
          <p:txBody>
            <a:bodyPr wrap="square">
              <a:spAutoFit/>
            </a:bodyPr>
            <a:lstStyle/>
            <a:p>
              <a:r>
                <a:rPr lang="nl-NL" sz="1600" dirty="0"/>
                <a:t>Stof met grenswaarde ≤ 0,1 mg/ m</a:t>
              </a:r>
              <a:r>
                <a:rPr lang="nl-NL" sz="1600" baseline="30000" dirty="0"/>
                <a:t>3</a:t>
              </a:r>
            </a:p>
            <a:p>
              <a:pPr algn="ctr"/>
              <a:r>
                <a:rPr lang="nl-NL" sz="2400" b="1" baseline="30000" dirty="0"/>
                <a:t>Filtering &gt;99,995%</a:t>
              </a:r>
              <a:endParaRPr lang="nl-NL" sz="2400" b="1" dirty="0"/>
            </a:p>
          </p:txBody>
        </p:sp>
      </p:grpSp>
      <p:pic>
        <p:nvPicPr>
          <p:cNvPr id="6160" name="Picture 2" descr="http://www.stofvrijwerken.tno.nl/dynamics/modules/SPUB0102/view.php?pub_Id=100152&amp;att_Id=884&amp;thumb_nr=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93746" y="4442163"/>
            <a:ext cx="517949" cy="515360"/>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wind%20clipart"/>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867651" y="4334665"/>
            <a:ext cx="1122867" cy="1346544"/>
          </a:xfrm>
          <a:prstGeom prst="rect">
            <a:avLst/>
          </a:prstGeom>
          <a:noFill/>
          <a:extLst>
            <a:ext uri="{909E8E84-426E-40DD-AFC4-6F175D3DCCD1}">
              <a14:hiddenFill xmlns:a14="http://schemas.microsoft.com/office/drawing/2010/main" xmlns="">
                <a:solidFill>
                  <a:srgbClr val="FFFFFF"/>
                </a:solidFill>
              </a14:hiddenFill>
            </a:ext>
          </a:extLst>
        </p:spPr>
      </p:pic>
      <p:pic>
        <p:nvPicPr>
          <p:cNvPr id="6162" name="Afbeelding 6161"/>
          <p:cNvPicPr>
            <a:picLocks noChangeAspect="1"/>
          </p:cNvPicPr>
          <p:nvPr/>
        </p:nvPicPr>
        <p:blipFill>
          <a:blip r:embed="rId11" cstate="print"/>
          <a:stretch>
            <a:fillRect/>
          </a:stretch>
        </p:blipFill>
        <p:spPr>
          <a:xfrm>
            <a:off x="3133472" y="3761194"/>
            <a:ext cx="548731" cy="533053"/>
          </a:xfrm>
          <a:prstGeom prst="rect">
            <a:avLst/>
          </a:prstGeom>
        </p:spPr>
      </p:pic>
      <p:pic>
        <p:nvPicPr>
          <p:cNvPr id="6163" name="Afbeelding 6162"/>
          <p:cNvPicPr>
            <a:picLocks noChangeAspect="1"/>
          </p:cNvPicPr>
          <p:nvPr/>
        </p:nvPicPr>
        <p:blipFill>
          <a:blip r:embed="rId12" cstate="print"/>
          <a:stretch>
            <a:fillRect/>
          </a:stretch>
        </p:blipFill>
        <p:spPr>
          <a:xfrm>
            <a:off x="4295565" y="3762660"/>
            <a:ext cx="562849" cy="535296"/>
          </a:xfrm>
          <a:prstGeom prst="rect">
            <a:avLst/>
          </a:prstGeom>
        </p:spPr>
      </p:pic>
      <p:cxnSp>
        <p:nvCxnSpPr>
          <p:cNvPr id="52" name="Gerade Verbindung mit Pfeil 6"/>
          <p:cNvCxnSpPr/>
          <p:nvPr/>
        </p:nvCxnSpPr>
        <p:spPr>
          <a:xfrm rot="10800000">
            <a:off x="7764548" y="4966257"/>
            <a:ext cx="718784" cy="6996"/>
          </a:xfrm>
          <a:prstGeom prst="straightConnector1">
            <a:avLst/>
          </a:prstGeom>
          <a:ln w="25400">
            <a:solidFill>
              <a:srgbClr val="FF0000"/>
            </a:solidFill>
            <a:headEnd type="stealth" w="lg" len="lg"/>
            <a:tailEnd type="none"/>
          </a:ln>
        </p:spPr>
        <p:style>
          <a:lnRef idx="1">
            <a:schemeClr val="accent6"/>
          </a:lnRef>
          <a:fillRef idx="0">
            <a:schemeClr val="accent6"/>
          </a:fillRef>
          <a:effectRef idx="0">
            <a:schemeClr val="accent6"/>
          </a:effectRef>
          <a:fontRef idx="minor">
            <a:schemeClr val="tx1"/>
          </a:fontRef>
        </p:style>
      </p:cxnSp>
      <p:pic>
        <p:nvPicPr>
          <p:cNvPr id="6165" name="Afbeelding 6164"/>
          <p:cNvPicPr>
            <a:picLocks noChangeAspect="1"/>
          </p:cNvPicPr>
          <p:nvPr/>
        </p:nvPicPr>
        <p:blipFill>
          <a:blip r:embed="rId13" cstate="print"/>
          <a:stretch>
            <a:fillRect/>
          </a:stretch>
        </p:blipFill>
        <p:spPr>
          <a:xfrm>
            <a:off x="4295565" y="4379704"/>
            <a:ext cx="546807" cy="535296"/>
          </a:xfrm>
          <a:prstGeom prst="rect">
            <a:avLst/>
          </a:prstGeom>
        </p:spPr>
      </p:pic>
      <p:pic>
        <p:nvPicPr>
          <p:cNvPr id="6166" name="Afbeelding 6165"/>
          <p:cNvPicPr>
            <a:picLocks noChangeAspect="1"/>
          </p:cNvPicPr>
          <p:nvPr/>
        </p:nvPicPr>
        <p:blipFill>
          <a:blip r:embed="rId14" cstate="print"/>
          <a:stretch>
            <a:fillRect/>
          </a:stretch>
        </p:blipFill>
        <p:spPr>
          <a:xfrm>
            <a:off x="3144733" y="4387994"/>
            <a:ext cx="579816" cy="527007"/>
          </a:xfrm>
          <a:prstGeom prst="rect">
            <a:avLst/>
          </a:prstGeom>
        </p:spPr>
      </p:pic>
      <p:pic>
        <p:nvPicPr>
          <p:cNvPr id="6167" name="Afbeelding 6166"/>
          <p:cNvPicPr>
            <a:picLocks noChangeAspect="1"/>
          </p:cNvPicPr>
          <p:nvPr/>
        </p:nvPicPr>
        <p:blipFill>
          <a:blip r:embed="rId15" cstate="print"/>
          <a:stretch>
            <a:fillRect/>
          </a:stretch>
        </p:blipFill>
        <p:spPr>
          <a:xfrm>
            <a:off x="3164526" y="2836272"/>
            <a:ext cx="540231" cy="518329"/>
          </a:xfrm>
          <a:prstGeom prst="rect">
            <a:avLst/>
          </a:prstGeom>
        </p:spPr>
      </p:pic>
      <p:grpSp>
        <p:nvGrpSpPr>
          <p:cNvPr id="6170" name="Groep 6169"/>
          <p:cNvGrpSpPr/>
          <p:nvPr/>
        </p:nvGrpSpPr>
        <p:grpSpPr>
          <a:xfrm>
            <a:off x="193746" y="2836271"/>
            <a:ext cx="517949" cy="515360"/>
            <a:chOff x="145304" y="2270103"/>
            <a:chExt cx="388462" cy="386520"/>
          </a:xfrm>
        </p:grpSpPr>
        <p:pic>
          <p:nvPicPr>
            <p:cNvPr id="60" name="Picture 2" descr="http://www.stofvrijwerken.tno.nl/dynamics/modules/SPUB0102/view.php?pub_Id=100152&amp;att_Id=884&amp;thumb_nr=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5304" y="2270103"/>
              <a:ext cx="388462" cy="386520"/>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Ovaal 60"/>
            <p:cNvSpPr/>
            <p:nvPr/>
          </p:nvSpPr>
          <p:spPr>
            <a:xfrm>
              <a:off x="197584" y="2320463"/>
              <a:ext cx="280294" cy="280293"/>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b="1" dirty="0">
                  <a:solidFill>
                    <a:schemeClr val="tx1"/>
                  </a:solidFill>
                </a:rPr>
                <a:t>C</a:t>
              </a:r>
            </a:p>
          </p:txBody>
        </p:sp>
      </p:grpSp>
      <p:grpSp>
        <p:nvGrpSpPr>
          <p:cNvPr id="6171" name="Groep 6170"/>
          <p:cNvGrpSpPr/>
          <p:nvPr/>
        </p:nvGrpSpPr>
        <p:grpSpPr>
          <a:xfrm>
            <a:off x="184218" y="3751528"/>
            <a:ext cx="517949" cy="515360"/>
            <a:chOff x="145309" y="3448253"/>
            <a:chExt cx="388462" cy="386520"/>
          </a:xfrm>
        </p:grpSpPr>
        <p:pic>
          <p:nvPicPr>
            <p:cNvPr id="62" name="Picture 2" descr="http://www.stofvrijwerken.tno.nl/dynamics/modules/SPUB0102/view.php?pub_Id=100152&amp;att_Id=884&amp;thumb_nr=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5309" y="3448253"/>
              <a:ext cx="388462" cy="386520"/>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Ovaal 62"/>
            <p:cNvSpPr/>
            <p:nvPr/>
          </p:nvSpPr>
          <p:spPr>
            <a:xfrm>
              <a:off x="197589" y="3498613"/>
              <a:ext cx="280294" cy="280293"/>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b="1" dirty="0">
                  <a:solidFill>
                    <a:schemeClr val="tx1"/>
                  </a:solidFill>
                </a:rPr>
                <a:t>B</a:t>
              </a:r>
            </a:p>
          </p:txBody>
        </p:sp>
      </p:grpSp>
      <p:grpSp>
        <p:nvGrpSpPr>
          <p:cNvPr id="66" name="Groep 65"/>
          <p:cNvGrpSpPr/>
          <p:nvPr/>
        </p:nvGrpSpPr>
        <p:grpSpPr>
          <a:xfrm>
            <a:off x="214020" y="1823080"/>
            <a:ext cx="517949" cy="515360"/>
            <a:chOff x="145304" y="2270103"/>
            <a:chExt cx="388462" cy="386520"/>
          </a:xfrm>
        </p:grpSpPr>
        <p:pic>
          <p:nvPicPr>
            <p:cNvPr id="67" name="Picture 2" descr="http://www.stofvrijwerken.tno.nl/dynamics/modules/SPUB0102/view.php?pub_Id=100152&amp;att_Id=884&amp;thumb_nr=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5304" y="2270103"/>
              <a:ext cx="388462" cy="386520"/>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Ovaal 67"/>
            <p:cNvSpPr/>
            <p:nvPr/>
          </p:nvSpPr>
          <p:spPr>
            <a:xfrm>
              <a:off x="197584" y="2320463"/>
              <a:ext cx="280294" cy="280293"/>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b="1" dirty="0">
                  <a:solidFill>
                    <a:schemeClr val="tx1"/>
                  </a:solidFill>
                </a:rPr>
                <a:t>D</a:t>
              </a:r>
            </a:p>
          </p:txBody>
        </p:sp>
      </p:grpSp>
      <p:grpSp>
        <p:nvGrpSpPr>
          <p:cNvPr id="56" name="Groep 55"/>
          <p:cNvGrpSpPr/>
          <p:nvPr/>
        </p:nvGrpSpPr>
        <p:grpSpPr>
          <a:xfrm>
            <a:off x="305375" y="332528"/>
            <a:ext cx="6848056" cy="1996283"/>
            <a:chOff x="229031" y="249396"/>
            <a:chExt cx="5136042" cy="1497212"/>
          </a:xfrm>
        </p:grpSpPr>
        <p:cxnSp>
          <p:nvCxnSpPr>
            <p:cNvPr id="79" name="Rechte verbindingslijn 78"/>
            <p:cNvCxnSpPr>
              <a:stCxn id="89" idx="2"/>
            </p:cNvCxnSpPr>
            <p:nvPr/>
          </p:nvCxnSpPr>
          <p:spPr>
            <a:xfrm flipH="1" flipV="1">
              <a:off x="2668675" y="616603"/>
              <a:ext cx="1142583" cy="3813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Rechte verbindingslijn 79"/>
            <p:cNvCxnSpPr/>
            <p:nvPr/>
          </p:nvCxnSpPr>
          <p:spPr>
            <a:xfrm>
              <a:off x="229031" y="613374"/>
              <a:ext cx="277704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Ovaal 88"/>
            <p:cNvSpPr/>
            <p:nvPr/>
          </p:nvSpPr>
          <p:spPr>
            <a:xfrm>
              <a:off x="3811258" y="249396"/>
              <a:ext cx="1553815" cy="149721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grpSp>
      <p:sp>
        <p:nvSpPr>
          <p:cNvPr id="16" name="Tekstvak 15"/>
          <p:cNvSpPr txBox="1"/>
          <p:nvPr/>
        </p:nvSpPr>
        <p:spPr>
          <a:xfrm>
            <a:off x="90356" y="5752872"/>
            <a:ext cx="4400564" cy="338554"/>
          </a:xfrm>
          <a:prstGeom prst="rect">
            <a:avLst/>
          </a:prstGeom>
          <a:noFill/>
        </p:spPr>
        <p:txBody>
          <a:bodyPr wrap="none" rtlCol="0">
            <a:spAutoFit/>
          </a:bodyPr>
          <a:lstStyle/>
          <a:p>
            <a:r>
              <a:rPr lang="nl-NL" sz="1600" dirty="0"/>
              <a:t>(Standaard test : met Haakse slijper+ 50mm slang) </a:t>
            </a:r>
          </a:p>
        </p:txBody>
      </p:sp>
    </p:spTree>
    <p:extLst>
      <p:ext uri="{BB962C8B-B14F-4D97-AF65-F5344CB8AC3E}">
        <p14:creationId xmlns:p14="http://schemas.microsoft.com/office/powerpoint/2010/main" xmlns="" val="2092893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500"/>
                                        <p:tgtEl>
                                          <p:spTgt spid="20">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xEl>
                                              <p:pRg st="2" end="2"/>
                                            </p:txEl>
                                          </p:spTgt>
                                        </p:tgtEl>
                                        <p:attrNameLst>
                                          <p:attrName>style.visibility</p:attrName>
                                        </p:attrNameLst>
                                      </p:cBhvr>
                                      <p:to>
                                        <p:strVal val="visible"/>
                                      </p:to>
                                    </p:set>
                                    <p:animEffect transition="in" filter="fade">
                                      <p:cBhvr>
                                        <p:cTn id="60" dur="500"/>
                                        <p:tgtEl>
                                          <p:spTgt spid="20">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170"/>
                                        </p:tgtEl>
                                        <p:attrNameLst>
                                          <p:attrName>style.visibility</p:attrName>
                                        </p:attrNameLst>
                                      </p:cBhvr>
                                      <p:to>
                                        <p:strVal val="visible"/>
                                      </p:to>
                                    </p:set>
                                    <p:animEffect transition="in" filter="fade">
                                      <p:cBhvr>
                                        <p:cTn id="65" dur="500"/>
                                        <p:tgtEl>
                                          <p:spTgt spid="6170"/>
                                        </p:tgtEl>
                                      </p:cBhvr>
                                    </p:animEffect>
                                  </p:childTnLst>
                                </p:cTn>
                              </p:par>
                              <p:par>
                                <p:cTn id="66" presetID="10" presetClass="entr" presetSubtype="0" fill="hold" nodeType="withEffect">
                                  <p:stCondLst>
                                    <p:cond delay="0"/>
                                  </p:stCondLst>
                                  <p:childTnLst>
                                    <p:set>
                                      <p:cBhvr>
                                        <p:cTn id="67" dur="1" fill="hold">
                                          <p:stCondLst>
                                            <p:cond delay="0"/>
                                          </p:stCondLst>
                                        </p:cTn>
                                        <p:tgtEl>
                                          <p:spTgt spid="20">
                                            <p:txEl>
                                              <p:pRg st="4" end="4"/>
                                            </p:txEl>
                                          </p:spTgt>
                                        </p:tgtEl>
                                        <p:attrNameLst>
                                          <p:attrName>style.visibility</p:attrName>
                                        </p:attrNameLst>
                                      </p:cBhvr>
                                      <p:to>
                                        <p:strVal val="visible"/>
                                      </p:to>
                                    </p:set>
                                    <p:animEffect transition="in" filter="fade">
                                      <p:cBhvr>
                                        <p:cTn id="68" dur="500"/>
                                        <p:tgtEl>
                                          <p:spTgt spid="20">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167"/>
                                        </p:tgtEl>
                                        <p:attrNameLst>
                                          <p:attrName>style.visibility</p:attrName>
                                        </p:attrNameLst>
                                      </p:cBhvr>
                                      <p:to>
                                        <p:strVal val="visible"/>
                                      </p:to>
                                    </p:set>
                                    <p:animEffect transition="in" filter="fade">
                                      <p:cBhvr>
                                        <p:cTn id="73" dur="500"/>
                                        <p:tgtEl>
                                          <p:spTgt spid="616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171"/>
                                        </p:tgtEl>
                                        <p:attrNameLst>
                                          <p:attrName>style.visibility</p:attrName>
                                        </p:attrNameLst>
                                      </p:cBhvr>
                                      <p:to>
                                        <p:strVal val="visible"/>
                                      </p:to>
                                    </p:set>
                                    <p:animEffect transition="in" filter="fade">
                                      <p:cBhvr>
                                        <p:cTn id="86" dur="500"/>
                                        <p:tgtEl>
                                          <p:spTgt spid="6171"/>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xEl>
                                              <p:pRg st="7" end="7"/>
                                            </p:txEl>
                                          </p:spTgt>
                                        </p:tgtEl>
                                        <p:attrNameLst>
                                          <p:attrName>style.visibility</p:attrName>
                                        </p:attrNameLst>
                                      </p:cBhvr>
                                      <p:to>
                                        <p:strVal val="visible"/>
                                      </p:to>
                                    </p:set>
                                    <p:animEffect transition="in" filter="fade">
                                      <p:cBhvr>
                                        <p:cTn id="89" dur="500"/>
                                        <p:tgtEl>
                                          <p:spTgt spid="20">
                                            <p:txEl>
                                              <p:pRg st="7" end="7"/>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6162"/>
                                        </p:tgtEl>
                                        <p:attrNameLst>
                                          <p:attrName>style.visibility</p:attrName>
                                        </p:attrNameLst>
                                      </p:cBhvr>
                                      <p:to>
                                        <p:strVal val="visible"/>
                                      </p:to>
                                    </p:set>
                                    <p:animEffect transition="in" filter="fade">
                                      <p:cBhvr>
                                        <p:cTn id="92" dur="500"/>
                                        <p:tgtEl>
                                          <p:spTgt spid="6162"/>
                                        </p:tgtEl>
                                      </p:cBhvr>
                                    </p:animEffect>
                                  </p:childTnLst>
                                </p:cTn>
                              </p:par>
                              <p:par>
                                <p:cTn id="93" presetID="10" presetClass="entr" presetSubtype="0" fill="hold" nodeType="withEffect">
                                  <p:stCondLst>
                                    <p:cond delay="0"/>
                                  </p:stCondLst>
                                  <p:childTnLst>
                                    <p:set>
                                      <p:cBhvr>
                                        <p:cTn id="94" dur="1" fill="hold">
                                          <p:stCondLst>
                                            <p:cond delay="0"/>
                                          </p:stCondLst>
                                        </p:cTn>
                                        <p:tgtEl>
                                          <p:spTgt spid="6163"/>
                                        </p:tgtEl>
                                        <p:attrNameLst>
                                          <p:attrName>style.visibility</p:attrName>
                                        </p:attrNameLst>
                                      </p:cBhvr>
                                      <p:to>
                                        <p:strVal val="visible"/>
                                      </p:to>
                                    </p:set>
                                    <p:animEffect transition="in" filter="fade">
                                      <p:cBhvr>
                                        <p:cTn id="95" dur="500"/>
                                        <p:tgtEl>
                                          <p:spTgt spid="616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160"/>
                                        </p:tgtEl>
                                        <p:attrNameLst>
                                          <p:attrName>style.visibility</p:attrName>
                                        </p:attrNameLst>
                                      </p:cBhvr>
                                      <p:to>
                                        <p:strVal val="visible"/>
                                      </p:to>
                                    </p:set>
                                    <p:animEffect transition="in" filter="fade">
                                      <p:cBhvr>
                                        <p:cTn id="100" dur="500"/>
                                        <p:tgtEl>
                                          <p:spTgt spid="616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0">
                                            <p:txEl>
                                              <p:pRg st="9" end="9"/>
                                            </p:txEl>
                                          </p:spTgt>
                                        </p:tgtEl>
                                        <p:attrNameLst>
                                          <p:attrName>style.visibility</p:attrName>
                                        </p:attrNameLst>
                                      </p:cBhvr>
                                      <p:to>
                                        <p:strVal val="visible"/>
                                      </p:to>
                                    </p:set>
                                    <p:animEffect transition="in" filter="fade">
                                      <p:cBhvr>
                                        <p:cTn id="105" dur="500"/>
                                        <p:tgtEl>
                                          <p:spTgt spid="20">
                                            <p:txEl>
                                              <p:pRg st="9" end="9"/>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6166"/>
                                        </p:tgtEl>
                                        <p:attrNameLst>
                                          <p:attrName>style.visibility</p:attrName>
                                        </p:attrNameLst>
                                      </p:cBhvr>
                                      <p:to>
                                        <p:strVal val="visible"/>
                                      </p:to>
                                    </p:set>
                                    <p:animEffect transition="in" filter="fade">
                                      <p:cBhvr>
                                        <p:cTn id="108" dur="500"/>
                                        <p:tgtEl>
                                          <p:spTgt spid="6166"/>
                                        </p:tgtEl>
                                      </p:cBhvr>
                                    </p:animEffect>
                                  </p:childTnLst>
                                </p:cTn>
                              </p:par>
                              <p:par>
                                <p:cTn id="109" presetID="10" presetClass="entr" presetSubtype="0" fill="hold" nodeType="withEffect">
                                  <p:stCondLst>
                                    <p:cond delay="0"/>
                                  </p:stCondLst>
                                  <p:childTnLst>
                                    <p:set>
                                      <p:cBhvr>
                                        <p:cTn id="110" dur="1" fill="hold">
                                          <p:stCondLst>
                                            <p:cond delay="0"/>
                                          </p:stCondLst>
                                        </p:cTn>
                                        <p:tgtEl>
                                          <p:spTgt spid="6165"/>
                                        </p:tgtEl>
                                        <p:attrNameLst>
                                          <p:attrName>style.visibility</p:attrName>
                                        </p:attrNameLst>
                                      </p:cBhvr>
                                      <p:to>
                                        <p:strVal val="visible"/>
                                      </p:to>
                                    </p:set>
                                    <p:animEffect transition="in" filter="fade">
                                      <p:cBhvr>
                                        <p:cTn id="111" dur="500"/>
                                        <p:tgtEl>
                                          <p:spTgt spid="616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dirty="0">
                <a:latin typeface="Verdana" pitchFamily="34" charset="0"/>
                <a:ea typeface="Verdana" pitchFamily="34" charset="0"/>
                <a:cs typeface="Verdana" pitchFamily="34" charset="0"/>
              </a:rPr>
              <a:t>Stofvrij werken</a:t>
            </a:r>
            <a:endParaRPr lang="nl-NL" sz="1800" dirty="0"/>
          </a:p>
        </p:txBody>
      </p:sp>
      <p:sp>
        <p:nvSpPr>
          <p:cNvPr id="4" name="Tijdelijke aanduiding voor inhoud 1"/>
          <p:cNvSpPr txBox="1">
            <a:spLocks/>
          </p:cNvSpPr>
          <p:nvPr/>
        </p:nvSpPr>
        <p:spPr>
          <a:xfrm>
            <a:off x="239350" y="1146743"/>
            <a:ext cx="10572791" cy="5589588"/>
          </a:xfrm>
          <a:prstGeom prst="rect">
            <a:avLst/>
          </a:prstGeom>
        </p:spPr>
        <p:txBody>
          <a:bodyPr>
            <a:normAutofit/>
          </a:bodyPr>
          <a:lstStyle/>
          <a:p>
            <a:pPr marL="901677" indent="-901677" fontAlgn="base">
              <a:spcBef>
                <a:spcPct val="25000"/>
              </a:spcBef>
              <a:spcAft>
                <a:spcPct val="0"/>
              </a:spcAft>
            </a:pPr>
            <a:r>
              <a:rPr lang="nl-NL" sz="2400" b="1" dirty="0">
                <a:solidFill>
                  <a:srgbClr val="000000"/>
                </a:solidFill>
                <a:latin typeface="Verdana" panose="020B0604030504040204" pitchFamily="34" charset="0"/>
                <a:ea typeface="Verdana" panose="020B0604030504040204" pitchFamily="34" charset="0"/>
                <a:cs typeface="Verdana" panose="020B0604030504040204" pitchFamily="34" charset="0"/>
              </a:rPr>
              <a:t>Vertaling van de wet en regelgeving aangaande stofzuigers.</a:t>
            </a:r>
            <a:br>
              <a:rPr lang="nl-NL" sz="2400" b="1"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marL="182558" indent="-182558">
              <a:spcBef>
                <a:spcPts val="1800"/>
              </a:spcBef>
              <a:buFont typeface="Wingdings" pitchFamily="2" charset="2"/>
              <a:buChar char="§"/>
              <a:defRPr/>
            </a:pPr>
            <a:r>
              <a:rPr lang="nl-NL" sz="2000" b="1" dirty="0">
                <a:solidFill>
                  <a:prstClr val="black"/>
                </a:solidFill>
                <a:latin typeface="Verdana" panose="020B0604030504040204" pitchFamily="34" charset="0"/>
                <a:ea typeface="Verdana" panose="020B0604030504040204" pitchFamily="34" charset="0"/>
                <a:cs typeface="Verdana" panose="020B0604030504040204" pitchFamily="34" charset="0"/>
              </a:rPr>
              <a:t>De wet praat </a:t>
            </a:r>
            <a:r>
              <a:rPr lang="nl-NL" sz="2400" b="1" u="sng" dirty="0">
                <a:solidFill>
                  <a:prstClr val="black"/>
                </a:solidFill>
                <a:latin typeface="Verdana" panose="020B0604030504040204" pitchFamily="34" charset="0"/>
                <a:ea typeface="Verdana" panose="020B0604030504040204" pitchFamily="34" charset="0"/>
                <a:cs typeface="Verdana" panose="020B0604030504040204" pitchFamily="34" charset="0"/>
              </a:rPr>
              <a:t>niet</a:t>
            </a:r>
            <a:r>
              <a:rPr lang="nl-NL" sz="2000" b="1" dirty="0">
                <a:solidFill>
                  <a:prstClr val="black"/>
                </a:solidFill>
                <a:latin typeface="Verdana" panose="020B0604030504040204" pitchFamily="34" charset="0"/>
                <a:ea typeface="Verdana" panose="020B0604030504040204" pitchFamily="34" charset="0"/>
                <a:cs typeface="Verdana" panose="020B0604030504040204" pitchFamily="34" charset="0"/>
              </a:rPr>
              <a:t> over L, M of H classificering. </a:t>
            </a:r>
            <a:br>
              <a:rPr lang="nl-NL" sz="2000" b="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nl-NL" sz="2000" dirty="0">
                <a:solidFill>
                  <a:prstClr val="black"/>
                </a:solidFill>
                <a:latin typeface="Verdana" panose="020B0604030504040204" pitchFamily="34" charset="0"/>
                <a:ea typeface="Verdana" panose="020B0604030504040204" pitchFamily="34" charset="0"/>
                <a:cs typeface="Verdana" panose="020B0604030504040204" pitchFamily="34" charset="0"/>
              </a:rPr>
              <a:t>L,M of H geeft de uitstoot aan van de stofzuiger zelf.</a:t>
            </a:r>
            <a:endParaRPr lang="nl-NL" sz="20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9470" indent="-182558">
              <a:spcBef>
                <a:spcPts val="1800"/>
              </a:spcBef>
              <a:buFont typeface="Wingdings" pitchFamily="2" charset="2"/>
              <a:buChar char="§"/>
              <a:defRPr/>
            </a:pPr>
            <a:r>
              <a:rPr lang="nl-NL" sz="2000" dirty="0">
                <a:latin typeface="Verdana" panose="020B0604030504040204" pitchFamily="34" charset="0"/>
                <a:ea typeface="Verdana" panose="020B0604030504040204" pitchFamily="34" charset="0"/>
                <a:cs typeface="Verdana" panose="020B0604030504040204" pitchFamily="34" charset="0"/>
              </a:rPr>
              <a:t>De Inspectie SZW doet geen uitspraken over de verschillende deelsystemen (stofzuigers/merken, stoffilters/</a:t>
            </a:r>
            <a:r>
              <a:rPr lang="nl-NL" sz="2000" dirty="0" err="1">
                <a:latin typeface="Verdana" panose="020B0604030504040204" pitchFamily="34" charset="0"/>
                <a:ea typeface="Verdana" panose="020B0604030504040204" pitchFamily="34" charset="0"/>
                <a:cs typeface="Verdana" panose="020B0604030504040204" pitchFamily="34" charset="0"/>
              </a:rPr>
              <a:t>Hepa</a:t>
            </a:r>
            <a:r>
              <a:rPr lang="nl-NL" sz="2000" dirty="0">
                <a:latin typeface="Verdana" panose="020B0604030504040204" pitchFamily="34" charset="0"/>
                <a:ea typeface="Verdana" panose="020B0604030504040204" pitchFamily="34" charset="0"/>
                <a:cs typeface="Verdana" panose="020B0604030504040204" pitchFamily="34" charset="0"/>
              </a:rPr>
              <a:t> e.d.) afzonderlijk. </a:t>
            </a:r>
          </a:p>
          <a:p>
            <a:pPr marL="19470" indent="-182558">
              <a:spcBef>
                <a:spcPts val="1800"/>
              </a:spcBef>
              <a:buFont typeface="Wingdings" pitchFamily="2" charset="2"/>
              <a:buChar char="§"/>
              <a:defRPr/>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182558" indent="-182558">
              <a:spcBef>
                <a:spcPts val="1800"/>
              </a:spcBef>
              <a:buFont typeface="Wingdings" pitchFamily="2" charset="2"/>
              <a:buChar char="§"/>
              <a:defRPr/>
            </a:pPr>
            <a:r>
              <a:rPr lang="nl-NL" sz="2000" dirty="0">
                <a:solidFill>
                  <a:prstClr val="black"/>
                </a:solidFill>
                <a:latin typeface="Verdana" panose="020B0604030504040204" pitchFamily="34" charset="0"/>
                <a:ea typeface="Verdana" panose="020B0604030504040204" pitchFamily="34" charset="0"/>
                <a:cs typeface="Verdana" panose="020B0604030504040204" pitchFamily="34" charset="0"/>
              </a:rPr>
              <a:t>De wet praat wel over </a:t>
            </a:r>
            <a:r>
              <a:rPr lang="nl-NL" sz="2000" b="1" dirty="0" err="1">
                <a:latin typeface="Verdana" panose="020B0604030504040204" pitchFamily="34" charset="0"/>
                <a:ea typeface="Verdana" panose="020B0604030504040204" pitchFamily="34" charset="0"/>
                <a:cs typeface="Verdana" panose="020B0604030504040204" pitchFamily="34" charset="0"/>
              </a:rPr>
              <a:t>Grens-waarde</a:t>
            </a:r>
            <a:r>
              <a:rPr lang="nl-NL" sz="2000" b="1" dirty="0">
                <a:latin typeface="Verdana" panose="020B0604030504040204" pitchFamily="34" charset="0"/>
                <a:ea typeface="Verdana" panose="020B0604030504040204" pitchFamily="34" charset="0"/>
                <a:cs typeface="Verdana" panose="020B0604030504040204" pitchFamily="34" charset="0"/>
              </a:rPr>
              <a:t>.</a:t>
            </a:r>
            <a:r>
              <a:rPr lang="nl-NL" sz="2000" dirty="0">
                <a:latin typeface="Verdana" panose="020B0604030504040204" pitchFamily="34" charset="0"/>
                <a:ea typeface="Verdana" panose="020B0604030504040204" pitchFamily="34" charset="0"/>
                <a:cs typeface="Verdana" panose="020B0604030504040204" pitchFamily="34" charset="0"/>
              </a:rPr>
              <a:t>  Maximaal Concentratie van een schadelijke stof gemeten in een afgesloten ruimte gedurende 8 uur. Ademzone</a:t>
            </a:r>
          </a:p>
          <a:p>
            <a:pPr>
              <a:lnSpc>
                <a:spcPct val="110000"/>
              </a:lnSpc>
              <a:spcBef>
                <a:spcPct val="20000"/>
              </a:spcBef>
              <a:defRPr/>
            </a:pPr>
            <a:endParaRPr lang="nl-NL"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82558" indent="-182558">
              <a:spcBef>
                <a:spcPct val="20000"/>
              </a:spcBef>
              <a:defRPr/>
            </a:pPr>
            <a:endParaRPr lang="nl-NL" sz="20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82558" indent="-182558">
              <a:spcBef>
                <a:spcPct val="20000"/>
              </a:spcBef>
              <a:buFont typeface="Wingdings" pitchFamily="2" charset="2"/>
              <a:buChar char="§"/>
              <a:defRPr/>
            </a:pPr>
            <a:endParaRPr lang="nl-NL"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03291189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4a765b34-d8e8-4819-a805-6045fbf238cf@tts-compan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3" t="1427"/>
          <a:stretch/>
        </p:blipFill>
        <p:spPr bwMode="auto">
          <a:xfrm>
            <a:off x="1" y="-2"/>
            <a:ext cx="12177313" cy="6257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el 2"/>
          <p:cNvSpPr txBox="1">
            <a:spLocks/>
          </p:cNvSpPr>
          <p:nvPr/>
        </p:nvSpPr>
        <p:spPr>
          <a:xfrm>
            <a:off x="261096" y="188641"/>
            <a:ext cx="7837640" cy="492819"/>
          </a:xfrm>
          <a:prstGeom prst="rect">
            <a:avLst/>
          </a:prstGeom>
        </p:spPr>
        <p:txBody>
          <a:bodyPr vert="horz" lIns="91440" tIns="45720" rIns="91440" bIns="45720" rtlCol="0" anchor="ctr">
            <a:noAutofit/>
          </a:bodyPr>
          <a:lstStyle/>
          <a:p>
            <a:pPr defTabSz="914377">
              <a:spcBef>
                <a:spcPct val="0"/>
              </a:spcBef>
              <a:defRPr/>
            </a:pPr>
            <a:r>
              <a:rPr lang="nl-NL" sz="3733" b="1" dirty="0">
                <a:latin typeface="Verdana" pitchFamily="34" charset="0"/>
                <a:ea typeface="Verdana" pitchFamily="34" charset="0"/>
                <a:cs typeface="Verdana" pitchFamily="34" charset="0"/>
              </a:rPr>
              <a:t>Prestatietoets / certificering</a:t>
            </a:r>
          </a:p>
        </p:txBody>
      </p:sp>
      <p:pic>
        <p:nvPicPr>
          <p:cNvPr id="25602" name="Picture 2"/>
          <p:cNvPicPr>
            <a:picLocks noChangeAspect="1" noChangeArrowheads="1"/>
          </p:cNvPicPr>
          <p:nvPr/>
        </p:nvPicPr>
        <p:blipFill>
          <a:blip r:embed="rId4" cstate="print"/>
          <a:srcRect/>
          <a:stretch>
            <a:fillRect/>
          </a:stretch>
        </p:blipFill>
        <p:spPr bwMode="auto">
          <a:xfrm>
            <a:off x="9422720" y="3065312"/>
            <a:ext cx="1670165" cy="1654635"/>
          </a:xfrm>
          <a:prstGeom prst="rect">
            <a:avLst/>
          </a:prstGeom>
          <a:noFill/>
          <a:ln w="28575">
            <a:solidFill>
              <a:schemeClr val="tx1"/>
            </a:solidFill>
            <a:miter lim="800000"/>
            <a:headEnd/>
            <a:tailEnd/>
          </a:ln>
        </p:spPr>
      </p:pic>
      <p:pic>
        <p:nvPicPr>
          <p:cNvPr id="3" name="Afbeelding 2"/>
          <p:cNvPicPr>
            <a:picLocks noChangeAspect="1"/>
          </p:cNvPicPr>
          <p:nvPr/>
        </p:nvPicPr>
        <p:blipFill>
          <a:blip r:embed="rId5" cstate="print"/>
          <a:stretch>
            <a:fillRect/>
          </a:stretch>
        </p:blipFill>
        <p:spPr>
          <a:xfrm>
            <a:off x="363925" y="801008"/>
            <a:ext cx="3756139" cy="5328592"/>
          </a:xfrm>
          <a:prstGeom prst="rect">
            <a:avLst/>
          </a:prstGeom>
          <a:ln w="25400">
            <a:solidFill>
              <a:schemeClr val="tx1"/>
            </a:solidFill>
          </a:ln>
        </p:spPr>
      </p:pic>
      <p:pic>
        <p:nvPicPr>
          <p:cNvPr id="5" name="Afbeelding 4"/>
          <p:cNvPicPr>
            <a:picLocks noChangeAspect="1"/>
          </p:cNvPicPr>
          <p:nvPr/>
        </p:nvPicPr>
        <p:blipFill>
          <a:blip r:embed="rId6" cstate="print"/>
          <a:stretch>
            <a:fillRect/>
          </a:stretch>
        </p:blipFill>
        <p:spPr>
          <a:xfrm>
            <a:off x="4468381" y="801008"/>
            <a:ext cx="3786209" cy="5364296"/>
          </a:xfrm>
          <a:prstGeom prst="rect">
            <a:avLst/>
          </a:prstGeom>
          <a:ln w="25400">
            <a:solidFill>
              <a:schemeClr val="tx1"/>
            </a:solidFill>
          </a:ln>
        </p:spPr>
      </p:pic>
      <p:pic>
        <p:nvPicPr>
          <p:cNvPr id="2" name="Afbeelding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534041" y="188641"/>
            <a:ext cx="3378507" cy="734995"/>
          </a:xfrm>
          <a:prstGeom prst="rect">
            <a:avLst/>
          </a:prstGeom>
        </p:spPr>
      </p:pic>
      <p:sp>
        <p:nvSpPr>
          <p:cNvPr id="7" name="Tekstvak 6"/>
          <p:cNvSpPr txBox="1"/>
          <p:nvPr/>
        </p:nvSpPr>
        <p:spPr>
          <a:xfrm>
            <a:off x="8578541" y="4936541"/>
            <a:ext cx="4198904" cy="1077026"/>
          </a:xfrm>
          <a:prstGeom prst="rect">
            <a:avLst/>
          </a:prstGeom>
          <a:noFill/>
        </p:spPr>
        <p:txBody>
          <a:bodyPr wrap="square" rtlCol="0">
            <a:spAutoFit/>
          </a:bodyPr>
          <a:lstStyle/>
          <a:p>
            <a:r>
              <a:rPr lang="nl-NL" sz="2133" dirty="0">
                <a:latin typeface="Verdana" pitchFamily="34" charset="0"/>
                <a:ea typeface="Verdana" pitchFamily="34" charset="0"/>
                <a:cs typeface="Verdana" pitchFamily="34" charset="0"/>
              </a:rPr>
              <a:t>Met Festool mag de professional de hele dag continue werken!</a:t>
            </a:r>
          </a:p>
        </p:txBody>
      </p:sp>
    </p:spTree>
    <p:extLst>
      <p:ext uri="{BB962C8B-B14F-4D97-AF65-F5344CB8AC3E}">
        <p14:creationId xmlns:p14="http://schemas.microsoft.com/office/powerpoint/2010/main" xmlns="" val="2602496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fade">
                                      <p:cBhvr>
                                        <p:cTn id="15" dur="500"/>
                                        <p:tgtEl>
                                          <p:spTgt spid="256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stretch>
            <a:fillRect/>
          </a:stretch>
        </p:blipFill>
        <p:spPr>
          <a:xfrm>
            <a:off x="7739857" y="-1"/>
            <a:ext cx="4452136" cy="6295113"/>
          </a:xfrm>
          <a:prstGeom prst="rect">
            <a:avLst/>
          </a:prstGeom>
        </p:spPr>
      </p:pic>
      <p:pic>
        <p:nvPicPr>
          <p:cNvPr id="6" name="Afbeelding 5"/>
          <p:cNvPicPr>
            <a:picLocks noChangeAspect="1"/>
          </p:cNvPicPr>
          <p:nvPr/>
        </p:nvPicPr>
        <p:blipFill>
          <a:blip r:embed="rId3" cstate="print"/>
          <a:stretch>
            <a:fillRect/>
          </a:stretch>
        </p:blipFill>
        <p:spPr>
          <a:xfrm>
            <a:off x="0" y="1241363"/>
            <a:ext cx="12192000" cy="4622303"/>
          </a:xfrm>
          <a:prstGeom prst="rect">
            <a:avLst/>
          </a:prstGeom>
        </p:spPr>
      </p:pic>
      <p:sp>
        <p:nvSpPr>
          <p:cNvPr id="9" name="Titel 3"/>
          <p:cNvSpPr>
            <a:spLocks noGrp="1"/>
          </p:cNvSpPr>
          <p:nvPr>
            <p:ph type="ctrTitle"/>
          </p:nvPr>
        </p:nvSpPr>
        <p:spPr>
          <a:xfrm>
            <a:off x="239349" y="260649"/>
            <a:ext cx="10450187" cy="492819"/>
          </a:xfrm>
        </p:spPr>
        <p:txBody>
          <a:bodyPr>
            <a:noAutofit/>
          </a:bodyPr>
          <a:lstStyle/>
          <a:p>
            <a:r>
              <a:rPr lang="nl-NL" sz="2667" dirty="0">
                <a:latin typeface="Verdana" panose="020B0604030504040204" pitchFamily="34" charset="0"/>
                <a:ea typeface="Verdana" panose="020B0604030504040204" pitchFamily="34" charset="0"/>
                <a:cs typeface="Verdana" panose="020B0604030504040204" pitchFamily="34" charset="0"/>
              </a:rPr>
              <a:t>Hardhout Stof</a:t>
            </a:r>
          </a:p>
        </p:txBody>
      </p:sp>
    </p:spTree>
    <p:extLst>
      <p:ext uri="{BB962C8B-B14F-4D97-AF65-F5344CB8AC3E}">
        <p14:creationId xmlns:p14="http://schemas.microsoft.com/office/powerpoint/2010/main" xmlns="" val="84347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stretch>
            <a:fillRect/>
          </a:stretch>
        </p:blipFill>
        <p:spPr>
          <a:xfrm>
            <a:off x="-1" y="1404153"/>
            <a:ext cx="12201231" cy="4376771"/>
          </a:xfrm>
          <a:prstGeom prst="rect">
            <a:avLst/>
          </a:prstGeom>
        </p:spPr>
      </p:pic>
      <p:sp>
        <p:nvSpPr>
          <p:cNvPr id="4" name="Titel 3"/>
          <p:cNvSpPr>
            <a:spLocks noGrp="1"/>
          </p:cNvSpPr>
          <p:nvPr>
            <p:ph type="ctrTitle"/>
          </p:nvPr>
        </p:nvSpPr>
        <p:spPr/>
        <p:txBody>
          <a:bodyPr>
            <a:noAutofit/>
          </a:bodyPr>
          <a:lstStyle/>
          <a:p>
            <a:r>
              <a:rPr lang="nl-NL" sz="2667" dirty="0"/>
              <a:t>Hardhout Stof</a:t>
            </a:r>
          </a:p>
        </p:txBody>
      </p:sp>
    </p:spTree>
    <p:extLst>
      <p:ext uri="{BB962C8B-B14F-4D97-AF65-F5344CB8AC3E}">
        <p14:creationId xmlns:p14="http://schemas.microsoft.com/office/powerpoint/2010/main" xmlns="" val="93185026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nl-NL" sz="2667" dirty="0">
                <a:latin typeface="Verdana" panose="020B0604030504040204" pitchFamily="34" charset="0"/>
                <a:ea typeface="Verdana" panose="020B0604030504040204" pitchFamily="34" charset="0"/>
                <a:cs typeface="Verdana" panose="020B0604030504040204" pitchFamily="34" charset="0"/>
              </a:rPr>
              <a:t>Kwarts stof</a:t>
            </a:r>
          </a:p>
        </p:txBody>
      </p:sp>
      <p:pic>
        <p:nvPicPr>
          <p:cNvPr id="3" name="Afbeelding 2"/>
          <p:cNvPicPr>
            <a:picLocks noChangeAspect="1"/>
          </p:cNvPicPr>
          <p:nvPr/>
        </p:nvPicPr>
        <p:blipFill>
          <a:blip r:embed="rId2" cstate="print"/>
          <a:stretch>
            <a:fillRect/>
          </a:stretch>
        </p:blipFill>
        <p:spPr>
          <a:xfrm>
            <a:off x="0" y="1436728"/>
            <a:ext cx="12192000" cy="3422709"/>
          </a:xfrm>
          <a:prstGeom prst="rect">
            <a:avLst/>
          </a:prstGeom>
        </p:spPr>
      </p:pic>
    </p:spTree>
    <p:extLst>
      <p:ext uri="{BB962C8B-B14F-4D97-AF65-F5344CB8AC3E}">
        <p14:creationId xmlns:p14="http://schemas.microsoft.com/office/powerpoint/2010/main" xmlns="" val="345245770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Maak uw keuze</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15329" y="826869"/>
            <a:ext cx="11936627" cy="523617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5" name="Rechte verbindingslijn 4"/>
          <p:cNvCxnSpPr/>
          <p:nvPr/>
        </p:nvCxnSpPr>
        <p:spPr>
          <a:xfrm>
            <a:off x="122656" y="1541609"/>
            <a:ext cx="11929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Rechte verbindingslijn 5"/>
          <p:cNvCxnSpPr/>
          <p:nvPr/>
        </p:nvCxnSpPr>
        <p:spPr>
          <a:xfrm>
            <a:off x="115329" y="2866591"/>
            <a:ext cx="11936627" cy="99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Rechte verbindingslijn 7"/>
          <p:cNvCxnSpPr/>
          <p:nvPr/>
        </p:nvCxnSpPr>
        <p:spPr>
          <a:xfrm>
            <a:off x="122656" y="4430507"/>
            <a:ext cx="11929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a:off x="2398962" y="826869"/>
            <a:ext cx="0" cy="523617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kstvak 10"/>
          <p:cNvSpPr txBox="1"/>
          <p:nvPr/>
        </p:nvSpPr>
        <p:spPr>
          <a:xfrm>
            <a:off x="115329" y="1292737"/>
            <a:ext cx="1692955" cy="276999"/>
          </a:xfrm>
          <a:prstGeom prst="rect">
            <a:avLst/>
          </a:prstGeom>
          <a:noFill/>
        </p:spPr>
        <p:txBody>
          <a:bodyPr wrap="square" rtlCol="0">
            <a:spAutoFit/>
          </a:bodyPr>
          <a:lstStyle/>
          <a:p>
            <a:r>
              <a:rPr lang="nl-NL" sz="1200" dirty="0" smtClean="0">
                <a:latin typeface="Verdana" panose="020B0604030504040204" pitchFamily="34" charset="0"/>
                <a:ea typeface="Verdana" panose="020B0604030504040204" pitchFamily="34" charset="0"/>
                <a:cs typeface="Verdana" panose="020B0604030504040204" pitchFamily="34" charset="0"/>
              </a:rPr>
              <a:t>Hoeveelheid  stof</a:t>
            </a:r>
            <a:endParaRPr lang="nl-NL" sz="12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kstvak 11"/>
          <p:cNvSpPr txBox="1"/>
          <p:nvPr/>
        </p:nvSpPr>
        <p:spPr>
          <a:xfrm>
            <a:off x="1459214" y="1959247"/>
            <a:ext cx="698140" cy="276999"/>
          </a:xfrm>
          <a:prstGeom prst="rect">
            <a:avLst/>
          </a:prstGeom>
          <a:noFill/>
        </p:spPr>
        <p:txBody>
          <a:bodyPr wrap="none" rtlCol="0">
            <a:spAutoFit/>
          </a:bodyPr>
          <a:lstStyle/>
          <a:p>
            <a:r>
              <a:rPr lang="nl-NL" sz="1200" dirty="0">
                <a:latin typeface="Verdana" panose="020B0604030504040204" pitchFamily="34" charset="0"/>
                <a:ea typeface="Verdana" panose="020B0604030504040204" pitchFamily="34" charset="0"/>
                <a:cs typeface="Verdana" panose="020B0604030504040204" pitchFamily="34" charset="0"/>
              </a:rPr>
              <a:t>Weinig</a:t>
            </a:r>
          </a:p>
        </p:txBody>
      </p:sp>
      <p:sp>
        <p:nvSpPr>
          <p:cNvPr id="13" name="Tekstvak 12"/>
          <p:cNvSpPr txBox="1"/>
          <p:nvPr/>
        </p:nvSpPr>
        <p:spPr>
          <a:xfrm>
            <a:off x="1278611" y="3444958"/>
            <a:ext cx="1007007" cy="276999"/>
          </a:xfrm>
          <a:prstGeom prst="rect">
            <a:avLst/>
          </a:prstGeom>
          <a:noFill/>
        </p:spPr>
        <p:txBody>
          <a:bodyPr wrap="none" rtlCol="0">
            <a:spAutoFit/>
          </a:bodyPr>
          <a:lstStyle/>
          <a:p>
            <a:r>
              <a:rPr lang="nl-NL" sz="1200" dirty="0">
                <a:latin typeface="Verdana" panose="020B0604030504040204" pitchFamily="34" charset="0"/>
                <a:ea typeface="Verdana" panose="020B0604030504040204" pitchFamily="34" charset="0"/>
                <a:cs typeface="Verdana" panose="020B0604030504040204" pitchFamily="34" charset="0"/>
              </a:rPr>
              <a:t>Gemiddeld</a:t>
            </a:r>
          </a:p>
        </p:txBody>
      </p:sp>
      <p:sp>
        <p:nvSpPr>
          <p:cNvPr id="14" name="Tekstvak 13"/>
          <p:cNvSpPr txBox="1"/>
          <p:nvPr/>
        </p:nvSpPr>
        <p:spPr>
          <a:xfrm>
            <a:off x="1614448" y="5047425"/>
            <a:ext cx="507383" cy="276999"/>
          </a:xfrm>
          <a:prstGeom prst="rect">
            <a:avLst/>
          </a:prstGeom>
          <a:noFill/>
        </p:spPr>
        <p:txBody>
          <a:bodyPr wrap="none" rtlCol="0">
            <a:spAutoFit/>
          </a:bodyPr>
          <a:lstStyle/>
          <a:p>
            <a:r>
              <a:rPr lang="nl-NL" sz="1200" dirty="0">
                <a:latin typeface="Verdana" panose="020B0604030504040204" pitchFamily="34" charset="0"/>
                <a:ea typeface="Verdana" panose="020B0604030504040204" pitchFamily="34" charset="0"/>
                <a:cs typeface="Verdana" panose="020B0604030504040204" pitchFamily="34" charset="0"/>
              </a:rPr>
              <a:t>Veel</a:t>
            </a:r>
          </a:p>
        </p:txBody>
      </p:sp>
      <p:cxnSp>
        <p:nvCxnSpPr>
          <p:cNvPr id="15" name="Rechte verbindingslijn 14"/>
          <p:cNvCxnSpPr/>
          <p:nvPr/>
        </p:nvCxnSpPr>
        <p:spPr>
          <a:xfrm>
            <a:off x="5779795" y="834373"/>
            <a:ext cx="0" cy="523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Rechte verbindingslijn 15"/>
          <p:cNvCxnSpPr/>
          <p:nvPr/>
        </p:nvCxnSpPr>
        <p:spPr>
          <a:xfrm>
            <a:off x="8868230" y="826869"/>
            <a:ext cx="0" cy="5236179"/>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kstvak 16"/>
          <p:cNvSpPr txBox="1"/>
          <p:nvPr/>
        </p:nvSpPr>
        <p:spPr>
          <a:xfrm>
            <a:off x="3770900" y="1101296"/>
            <a:ext cx="920445" cy="276999"/>
          </a:xfrm>
          <a:prstGeom prst="rect">
            <a:avLst/>
          </a:prstGeom>
          <a:noFill/>
        </p:spPr>
        <p:txBody>
          <a:bodyPr wrap="none" rtlCol="0">
            <a:spAutoFit/>
          </a:bodyPr>
          <a:lstStyle/>
          <a:p>
            <a:r>
              <a:rPr lang="nl-NL" sz="1200" dirty="0">
                <a:latin typeface="Verdana" panose="020B0604030504040204" pitchFamily="34" charset="0"/>
                <a:ea typeface="Verdana" panose="020B0604030504040204" pitchFamily="34" charset="0"/>
                <a:cs typeface="Verdana" panose="020B0604030504040204" pitchFamily="34" charset="0"/>
              </a:rPr>
              <a:t>Hout Stof</a:t>
            </a:r>
          </a:p>
        </p:txBody>
      </p:sp>
      <p:sp>
        <p:nvSpPr>
          <p:cNvPr id="18" name="Tekstvak 17"/>
          <p:cNvSpPr txBox="1"/>
          <p:nvPr/>
        </p:nvSpPr>
        <p:spPr>
          <a:xfrm>
            <a:off x="6861856" y="1107024"/>
            <a:ext cx="1000595" cy="276999"/>
          </a:xfrm>
          <a:prstGeom prst="rect">
            <a:avLst/>
          </a:prstGeom>
          <a:noFill/>
        </p:spPr>
        <p:txBody>
          <a:bodyPr wrap="none" rtlCol="0">
            <a:spAutoFit/>
          </a:bodyPr>
          <a:lstStyle/>
          <a:p>
            <a:r>
              <a:rPr lang="nl-NL" sz="1200" dirty="0">
                <a:latin typeface="Verdana" panose="020B0604030504040204" pitchFamily="34" charset="0"/>
                <a:ea typeface="Verdana" panose="020B0604030504040204" pitchFamily="34" charset="0"/>
                <a:cs typeface="Verdana" panose="020B0604030504040204" pitchFamily="34" charset="0"/>
              </a:rPr>
              <a:t>Steen Stof</a:t>
            </a:r>
          </a:p>
        </p:txBody>
      </p:sp>
      <p:sp>
        <p:nvSpPr>
          <p:cNvPr id="19" name="Tekstvak 18"/>
          <p:cNvSpPr txBox="1"/>
          <p:nvPr/>
        </p:nvSpPr>
        <p:spPr>
          <a:xfrm>
            <a:off x="9601062" y="1112920"/>
            <a:ext cx="1733360" cy="276999"/>
          </a:xfrm>
          <a:prstGeom prst="rect">
            <a:avLst/>
          </a:prstGeom>
          <a:noFill/>
        </p:spPr>
        <p:txBody>
          <a:bodyPr wrap="none" rtlCol="0">
            <a:spAutoFit/>
          </a:bodyPr>
          <a:lstStyle/>
          <a:p>
            <a:r>
              <a:rPr lang="nl-NL" sz="1200" dirty="0">
                <a:latin typeface="Verdana" panose="020B0604030504040204" pitchFamily="34" charset="0"/>
                <a:ea typeface="Verdana" panose="020B0604030504040204" pitchFamily="34" charset="0"/>
                <a:cs typeface="Verdana" panose="020B0604030504040204" pitchFamily="34" charset="0"/>
              </a:rPr>
              <a:t>Hout- en Steen Stof</a:t>
            </a:r>
          </a:p>
        </p:txBody>
      </p:sp>
      <p:pic>
        <p:nvPicPr>
          <p:cNvPr id="20" name="Afbeelding 1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03726" y="1708920"/>
            <a:ext cx="1038506" cy="618973"/>
          </a:xfrm>
          <a:prstGeom prst="rect">
            <a:avLst/>
          </a:prstGeom>
        </p:spPr>
      </p:pic>
      <p:pic>
        <p:nvPicPr>
          <p:cNvPr id="21" name="Afbeelding 20"/>
          <p:cNvPicPr>
            <a:picLocks noChangeAspect="1"/>
          </p:cNvPicPr>
          <p:nvPr/>
        </p:nvPicPr>
        <p:blipFill rotWithShape="1">
          <a:blip r:embed="rId3" cstate="print"/>
          <a:srcRect l="55575" t="16078" b="10457"/>
          <a:stretch/>
        </p:blipFill>
        <p:spPr>
          <a:xfrm>
            <a:off x="3751744" y="1619301"/>
            <a:ext cx="760775" cy="788021"/>
          </a:xfrm>
          <a:prstGeom prst="rect">
            <a:avLst/>
          </a:prstGeom>
        </p:spPr>
      </p:pic>
      <p:pic>
        <p:nvPicPr>
          <p:cNvPr id="22" name="Afbeelding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60438" y="3040886"/>
            <a:ext cx="1085185" cy="1247962"/>
          </a:xfrm>
          <a:prstGeom prst="rect">
            <a:avLst/>
          </a:prstGeom>
        </p:spPr>
      </p:pic>
      <p:pic>
        <p:nvPicPr>
          <p:cNvPr id="23" name="Afbeelding 2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40029" y="4564359"/>
            <a:ext cx="1087790" cy="1336427"/>
          </a:xfrm>
          <a:prstGeom prst="rect">
            <a:avLst/>
          </a:prstGeom>
        </p:spPr>
      </p:pic>
      <p:sp>
        <p:nvSpPr>
          <p:cNvPr id="30" name="Tekstvak 29"/>
          <p:cNvSpPr txBox="1"/>
          <p:nvPr/>
        </p:nvSpPr>
        <p:spPr>
          <a:xfrm>
            <a:off x="2594086" y="2519691"/>
            <a:ext cx="482824"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CTL-</a:t>
            </a:r>
          </a:p>
        </p:txBody>
      </p:sp>
      <p:sp>
        <p:nvSpPr>
          <p:cNvPr id="33" name="Tekstvak 32"/>
          <p:cNvSpPr txBox="1"/>
          <p:nvPr/>
        </p:nvSpPr>
        <p:spPr>
          <a:xfrm>
            <a:off x="2490158" y="4073190"/>
            <a:ext cx="633507"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CTL 26</a:t>
            </a:r>
          </a:p>
        </p:txBody>
      </p:sp>
      <p:sp>
        <p:nvSpPr>
          <p:cNvPr id="35" name="Tekstvak 34"/>
          <p:cNvSpPr txBox="1"/>
          <p:nvPr/>
        </p:nvSpPr>
        <p:spPr>
          <a:xfrm>
            <a:off x="5872329" y="3456004"/>
            <a:ext cx="1260281" cy="400110"/>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Alle Stofzuigers</a:t>
            </a:r>
            <a:br>
              <a:rPr lang="nl-NL" sz="1000" dirty="0">
                <a:latin typeface="Verdana" panose="020B0604030504040204" pitchFamily="34" charset="0"/>
                <a:ea typeface="Verdana" panose="020B0604030504040204" pitchFamily="34" charset="0"/>
                <a:cs typeface="Verdana" panose="020B0604030504040204" pitchFamily="34" charset="0"/>
              </a:rPr>
            </a:br>
            <a:r>
              <a:rPr lang="nl-NL" sz="1000" dirty="0">
                <a:latin typeface="Verdana" panose="020B0604030504040204" pitchFamily="34" charset="0"/>
                <a:ea typeface="Verdana" panose="020B0604030504040204" pitchFamily="34" charset="0"/>
                <a:cs typeface="Verdana" panose="020B0604030504040204" pitchFamily="34" charset="0"/>
              </a:rPr>
              <a:t>met </a:t>
            </a:r>
            <a:r>
              <a:rPr lang="nl-NL" sz="1000" b="1" dirty="0">
                <a:latin typeface="Verdana" panose="020B0604030504040204" pitchFamily="34" charset="0"/>
                <a:ea typeface="Verdana" panose="020B0604030504040204" pitchFamily="34" charset="0"/>
                <a:cs typeface="Verdana" panose="020B0604030504040204" pitchFamily="34" charset="0"/>
              </a:rPr>
              <a:t>Auto Clean</a:t>
            </a:r>
          </a:p>
        </p:txBody>
      </p:sp>
      <p:pic>
        <p:nvPicPr>
          <p:cNvPr id="37" name="Afbeelding 3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439680" y="4760108"/>
            <a:ext cx="1451865" cy="1135565"/>
          </a:xfrm>
          <a:prstGeom prst="rect">
            <a:avLst/>
          </a:prstGeom>
        </p:spPr>
      </p:pic>
      <p:sp>
        <p:nvSpPr>
          <p:cNvPr id="39" name="Tekstvak 38"/>
          <p:cNvSpPr txBox="1"/>
          <p:nvPr/>
        </p:nvSpPr>
        <p:spPr>
          <a:xfrm>
            <a:off x="2507578" y="5376529"/>
            <a:ext cx="678391"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CTL 36 </a:t>
            </a:r>
          </a:p>
        </p:txBody>
      </p:sp>
      <p:pic>
        <p:nvPicPr>
          <p:cNvPr id="41" name="Afbeelding 4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701146" y="3152592"/>
            <a:ext cx="1011676" cy="1163427"/>
          </a:xfrm>
          <a:prstGeom prst="rect">
            <a:avLst/>
          </a:prstGeom>
        </p:spPr>
      </p:pic>
      <p:sp>
        <p:nvSpPr>
          <p:cNvPr id="45" name="Tekstvak 44"/>
          <p:cNvSpPr txBox="1"/>
          <p:nvPr/>
        </p:nvSpPr>
        <p:spPr>
          <a:xfrm>
            <a:off x="2504396" y="5720296"/>
            <a:ext cx="678391"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CTL 48 </a:t>
            </a:r>
          </a:p>
        </p:txBody>
      </p:sp>
      <p:sp>
        <p:nvSpPr>
          <p:cNvPr id="46" name="Tekstvak 45"/>
          <p:cNvSpPr txBox="1"/>
          <p:nvPr/>
        </p:nvSpPr>
        <p:spPr>
          <a:xfrm>
            <a:off x="3173721" y="2526171"/>
            <a:ext cx="439544"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SYS</a:t>
            </a:r>
          </a:p>
        </p:txBody>
      </p:sp>
      <p:sp>
        <p:nvSpPr>
          <p:cNvPr id="47" name="Tekstvak 46"/>
          <p:cNvSpPr txBox="1"/>
          <p:nvPr/>
        </p:nvSpPr>
        <p:spPr>
          <a:xfrm>
            <a:off x="3936108" y="2522151"/>
            <a:ext cx="497252"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MINI</a:t>
            </a:r>
          </a:p>
        </p:txBody>
      </p:sp>
      <p:sp>
        <p:nvSpPr>
          <p:cNvPr id="48" name="Tekstvak 47"/>
          <p:cNvSpPr txBox="1"/>
          <p:nvPr/>
        </p:nvSpPr>
        <p:spPr>
          <a:xfrm>
            <a:off x="4874449" y="2519690"/>
            <a:ext cx="500458"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MIDI</a:t>
            </a:r>
          </a:p>
        </p:txBody>
      </p:sp>
      <p:pic>
        <p:nvPicPr>
          <p:cNvPr id="49" name="Afbeelding 4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773038" y="1569557"/>
            <a:ext cx="768154" cy="897094"/>
          </a:xfrm>
          <a:prstGeom prst="rect">
            <a:avLst/>
          </a:prstGeom>
        </p:spPr>
      </p:pic>
      <p:sp>
        <p:nvSpPr>
          <p:cNvPr id="64" name="Tekstvak 63"/>
          <p:cNvSpPr txBox="1"/>
          <p:nvPr/>
        </p:nvSpPr>
        <p:spPr>
          <a:xfrm>
            <a:off x="5911181" y="4916792"/>
            <a:ext cx="1260281" cy="400110"/>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Alle Stofzuigers</a:t>
            </a:r>
            <a:br>
              <a:rPr lang="nl-NL" sz="1000" dirty="0">
                <a:latin typeface="Verdana" panose="020B0604030504040204" pitchFamily="34" charset="0"/>
                <a:ea typeface="Verdana" panose="020B0604030504040204" pitchFamily="34" charset="0"/>
                <a:cs typeface="Verdana" panose="020B0604030504040204" pitchFamily="34" charset="0"/>
              </a:rPr>
            </a:br>
            <a:r>
              <a:rPr lang="nl-NL" sz="1000" dirty="0">
                <a:latin typeface="Verdana" panose="020B0604030504040204" pitchFamily="34" charset="0"/>
                <a:ea typeface="Verdana" panose="020B0604030504040204" pitchFamily="34" charset="0"/>
                <a:cs typeface="Verdana" panose="020B0604030504040204" pitchFamily="34" charset="0"/>
              </a:rPr>
              <a:t>met </a:t>
            </a:r>
            <a:r>
              <a:rPr lang="nl-NL" sz="1000" b="1" dirty="0">
                <a:latin typeface="Verdana" panose="020B0604030504040204" pitchFamily="34" charset="0"/>
                <a:ea typeface="Verdana" panose="020B0604030504040204" pitchFamily="34" charset="0"/>
                <a:cs typeface="Verdana" panose="020B0604030504040204" pitchFamily="34" charset="0"/>
              </a:rPr>
              <a:t>Auto Clean</a:t>
            </a:r>
          </a:p>
        </p:txBody>
      </p:sp>
      <p:sp>
        <p:nvSpPr>
          <p:cNvPr id="65" name="Tekstvak 64"/>
          <p:cNvSpPr txBox="1"/>
          <p:nvPr/>
        </p:nvSpPr>
        <p:spPr>
          <a:xfrm>
            <a:off x="9018988" y="4916117"/>
            <a:ext cx="1260281" cy="400110"/>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Alle Stofzuigers</a:t>
            </a:r>
            <a:br>
              <a:rPr lang="nl-NL" sz="1000" dirty="0">
                <a:latin typeface="Verdana" panose="020B0604030504040204" pitchFamily="34" charset="0"/>
                <a:ea typeface="Verdana" panose="020B0604030504040204" pitchFamily="34" charset="0"/>
                <a:cs typeface="Verdana" panose="020B0604030504040204" pitchFamily="34" charset="0"/>
              </a:rPr>
            </a:br>
            <a:r>
              <a:rPr lang="nl-NL" sz="1000" dirty="0">
                <a:latin typeface="Verdana" panose="020B0604030504040204" pitchFamily="34" charset="0"/>
                <a:ea typeface="Verdana" panose="020B0604030504040204" pitchFamily="34" charset="0"/>
                <a:cs typeface="Verdana" panose="020B0604030504040204" pitchFamily="34" charset="0"/>
              </a:rPr>
              <a:t>met </a:t>
            </a:r>
            <a:r>
              <a:rPr lang="nl-NL" sz="1000" b="1" dirty="0">
                <a:latin typeface="Verdana" panose="020B0604030504040204" pitchFamily="34" charset="0"/>
                <a:ea typeface="Verdana" panose="020B0604030504040204" pitchFamily="34" charset="0"/>
                <a:cs typeface="Verdana" panose="020B0604030504040204" pitchFamily="34" charset="0"/>
              </a:rPr>
              <a:t>Auto Clean</a:t>
            </a:r>
          </a:p>
        </p:txBody>
      </p:sp>
      <p:sp>
        <p:nvSpPr>
          <p:cNvPr id="66" name="Tekstvak 65"/>
          <p:cNvSpPr txBox="1"/>
          <p:nvPr/>
        </p:nvSpPr>
        <p:spPr>
          <a:xfrm>
            <a:off x="8990066" y="3461138"/>
            <a:ext cx="1260281" cy="400110"/>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Alle Stofzuigers</a:t>
            </a:r>
            <a:br>
              <a:rPr lang="nl-NL" sz="1000" dirty="0">
                <a:latin typeface="Verdana" panose="020B0604030504040204" pitchFamily="34" charset="0"/>
                <a:ea typeface="Verdana" panose="020B0604030504040204" pitchFamily="34" charset="0"/>
                <a:cs typeface="Verdana" panose="020B0604030504040204" pitchFamily="34" charset="0"/>
              </a:rPr>
            </a:br>
            <a:r>
              <a:rPr lang="nl-NL" sz="1000" dirty="0">
                <a:latin typeface="Verdana" panose="020B0604030504040204" pitchFamily="34" charset="0"/>
                <a:ea typeface="Verdana" panose="020B0604030504040204" pitchFamily="34" charset="0"/>
                <a:cs typeface="Verdana" panose="020B0604030504040204" pitchFamily="34" charset="0"/>
              </a:rPr>
              <a:t>met </a:t>
            </a:r>
            <a:r>
              <a:rPr lang="nl-NL" sz="1000" b="1" dirty="0">
                <a:latin typeface="Verdana" panose="020B0604030504040204" pitchFamily="34" charset="0"/>
                <a:ea typeface="Verdana" panose="020B0604030504040204" pitchFamily="34" charset="0"/>
                <a:cs typeface="Verdana" panose="020B0604030504040204" pitchFamily="34" charset="0"/>
              </a:rPr>
              <a:t>Auto Clean</a:t>
            </a:r>
          </a:p>
        </p:txBody>
      </p:sp>
      <p:sp>
        <p:nvSpPr>
          <p:cNvPr id="67" name="Tekstvak 66"/>
          <p:cNvSpPr txBox="1"/>
          <p:nvPr/>
        </p:nvSpPr>
        <p:spPr>
          <a:xfrm>
            <a:off x="5912535" y="5384227"/>
            <a:ext cx="1122423"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Ø Slang 36-32</a:t>
            </a:r>
          </a:p>
        </p:txBody>
      </p:sp>
      <p:sp>
        <p:nvSpPr>
          <p:cNvPr id="68" name="Tekstvak 67"/>
          <p:cNvSpPr txBox="1"/>
          <p:nvPr/>
        </p:nvSpPr>
        <p:spPr>
          <a:xfrm>
            <a:off x="9011681" y="5378937"/>
            <a:ext cx="1122423"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Ø Slang 36-32</a:t>
            </a:r>
          </a:p>
        </p:txBody>
      </p:sp>
      <p:sp>
        <p:nvSpPr>
          <p:cNvPr id="69" name="Tekstvak 68"/>
          <p:cNvSpPr txBox="1"/>
          <p:nvPr/>
        </p:nvSpPr>
        <p:spPr>
          <a:xfrm>
            <a:off x="5910825" y="5670189"/>
            <a:ext cx="926857"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(HD versie)</a:t>
            </a:r>
          </a:p>
        </p:txBody>
      </p:sp>
      <p:sp>
        <p:nvSpPr>
          <p:cNvPr id="70" name="Tekstvak 69"/>
          <p:cNvSpPr txBox="1"/>
          <p:nvPr/>
        </p:nvSpPr>
        <p:spPr>
          <a:xfrm>
            <a:off x="9009971" y="5664899"/>
            <a:ext cx="926857"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(HD versie)</a:t>
            </a:r>
          </a:p>
        </p:txBody>
      </p:sp>
      <p:cxnSp>
        <p:nvCxnSpPr>
          <p:cNvPr id="71" name="Rechte verbindingslijn 70"/>
          <p:cNvCxnSpPr/>
          <p:nvPr/>
        </p:nvCxnSpPr>
        <p:spPr>
          <a:xfrm>
            <a:off x="122656" y="826869"/>
            <a:ext cx="2276306" cy="714740"/>
          </a:xfrm>
          <a:prstGeom prst="line">
            <a:avLst/>
          </a:prstGeom>
        </p:spPr>
        <p:style>
          <a:lnRef idx="2">
            <a:schemeClr val="accent1"/>
          </a:lnRef>
          <a:fillRef idx="0">
            <a:schemeClr val="accent1"/>
          </a:fillRef>
          <a:effectRef idx="1">
            <a:schemeClr val="accent1"/>
          </a:effectRef>
          <a:fontRef idx="minor">
            <a:schemeClr val="tx1"/>
          </a:fontRef>
        </p:style>
      </p:cxnSp>
      <p:sp>
        <p:nvSpPr>
          <p:cNvPr id="73" name="Tekstvak 72"/>
          <p:cNvSpPr txBox="1"/>
          <p:nvPr/>
        </p:nvSpPr>
        <p:spPr>
          <a:xfrm>
            <a:off x="1380341" y="851073"/>
            <a:ext cx="971741" cy="276999"/>
          </a:xfrm>
          <a:prstGeom prst="rect">
            <a:avLst/>
          </a:prstGeom>
          <a:noFill/>
        </p:spPr>
        <p:txBody>
          <a:bodyPr wrap="none" rtlCol="0">
            <a:spAutoFit/>
          </a:bodyPr>
          <a:lstStyle/>
          <a:p>
            <a:r>
              <a:rPr lang="nl-NL" sz="1200" dirty="0" smtClean="0">
                <a:latin typeface="Verdana" panose="020B0604030504040204" pitchFamily="34" charset="0"/>
                <a:ea typeface="Verdana" panose="020B0604030504040204" pitchFamily="34" charset="0"/>
                <a:cs typeface="Verdana" panose="020B0604030504040204" pitchFamily="34" charset="0"/>
              </a:rPr>
              <a:t>Soort Stof</a:t>
            </a:r>
            <a:endParaRPr lang="nl-NL" sz="1200" dirty="0">
              <a:latin typeface="Verdana" panose="020B0604030504040204" pitchFamily="34" charset="0"/>
              <a:ea typeface="Verdana" panose="020B0604030504040204" pitchFamily="34" charset="0"/>
              <a:cs typeface="Verdana" panose="020B0604030504040204" pitchFamily="34" charset="0"/>
            </a:endParaRPr>
          </a:p>
        </p:txBody>
      </p:sp>
      <p:pic>
        <p:nvPicPr>
          <p:cNvPr id="77" name="Afbeelding 7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59921" y="1712137"/>
            <a:ext cx="1038506" cy="618973"/>
          </a:xfrm>
          <a:prstGeom prst="rect">
            <a:avLst/>
          </a:prstGeom>
        </p:spPr>
      </p:pic>
      <p:pic>
        <p:nvPicPr>
          <p:cNvPr id="78" name="Afbeelding 77"/>
          <p:cNvPicPr>
            <a:picLocks noChangeAspect="1"/>
          </p:cNvPicPr>
          <p:nvPr/>
        </p:nvPicPr>
        <p:blipFill rotWithShape="1">
          <a:blip r:embed="rId3" cstate="print"/>
          <a:srcRect l="55575" t="16078" b="10457"/>
          <a:stretch/>
        </p:blipFill>
        <p:spPr>
          <a:xfrm>
            <a:off x="7007939" y="1622518"/>
            <a:ext cx="760775" cy="788021"/>
          </a:xfrm>
          <a:prstGeom prst="rect">
            <a:avLst/>
          </a:prstGeom>
        </p:spPr>
      </p:pic>
      <p:sp>
        <p:nvSpPr>
          <p:cNvPr id="79" name="Tekstvak 78"/>
          <p:cNvSpPr txBox="1"/>
          <p:nvPr/>
        </p:nvSpPr>
        <p:spPr>
          <a:xfrm>
            <a:off x="5850281" y="2522908"/>
            <a:ext cx="482824"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CTL-</a:t>
            </a:r>
          </a:p>
        </p:txBody>
      </p:sp>
      <p:sp>
        <p:nvSpPr>
          <p:cNvPr id="80" name="Tekstvak 79"/>
          <p:cNvSpPr txBox="1"/>
          <p:nvPr/>
        </p:nvSpPr>
        <p:spPr>
          <a:xfrm>
            <a:off x="6429916" y="2529388"/>
            <a:ext cx="439544"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SYS</a:t>
            </a:r>
          </a:p>
        </p:txBody>
      </p:sp>
      <p:sp>
        <p:nvSpPr>
          <p:cNvPr id="81" name="Tekstvak 80"/>
          <p:cNvSpPr txBox="1"/>
          <p:nvPr/>
        </p:nvSpPr>
        <p:spPr>
          <a:xfrm>
            <a:off x="7192303" y="2525368"/>
            <a:ext cx="497252"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MINI</a:t>
            </a:r>
          </a:p>
        </p:txBody>
      </p:sp>
      <p:sp>
        <p:nvSpPr>
          <p:cNvPr id="82" name="Tekstvak 81"/>
          <p:cNvSpPr txBox="1"/>
          <p:nvPr/>
        </p:nvSpPr>
        <p:spPr>
          <a:xfrm>
            <a:off x="8130644" y="2522907"/>
            <a:ext cx="500458"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MIDI</a:t>
            </a:r>
          </a:p>
        </p:txBody>
      </p:sp>
      <p:pic>
        <p:nvPicPr>
          <p:cNvPr id="83" name="Afbeelding 8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029233" y="1572774"/>
            <a:ext cx="768154" cy="897094"/>
          </a:xfrm>
          <a:prstGeom prst="rect">
            <a:avLst/>
          </a:prstGeom>
        </p:spPr>
      </p:pic>
      <p:pic>
        <p:nvPicPr>
          <p:cNvPr id="84" name="Afbeelding 8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050212" y="1698878"/>
            <a:ext cx="1038506" cy="618973"/>
          </a:xfrm>
          <a:prstGeom prst="rect">
            <a:avLst/>
          </a:prstGeom>
        </p:spPr>
      </p:pic>
      <p:pic>
        <p:nvPicPr>
          <p:cNvPr id="85" name="Afbeelding 84"/>
          <p:cNvPicPr>
            <a:picLocks noChangeAspect="1"/>
          </p:cNvPicPr>
          <p:nvPr/>
        </p:nvPicPr>
        <p:blipFill rotWithShape="1">
          <a:blip r:embed="rId3" cstate="print"/>
          <a:srcRect l="55575" t="16078" b="10457"/>
          <a:stretch/>
        </p:blipFill>
        <p:spPr>
          <a:xfrm>
            <a:off x="10198230" y="1609259"/>
            <a:ext cx="760775" cy="788021"/>
          </a:xfrm>
          <a:prstGeom prst="rect">
            <a:avLst/>
          </a:prstGeom>
        </p:spPr>
      </p:pic>
      <p:sp>
        <p:nvSpPr>
          <p:cNvPr id="86" name="Tekstvak 85"/>
          <p:cNvSpPr txBox="1"/>
          <p:nvPr/>
        </p:nvSpPr>
        <p:spPr>
          <a:xfrm>
            <a:off x="9040572" y="2509649"/>
            <a:ext cx="482824"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CTL-</a:t>
            </a:r>
          </a:p>
        </p:txBody>
      </p:sp>
      <p:sp>
        <p:nvSpPr>
          <p:cNvPr id="87" name="Tekstvak 86"/>
          <p:cNvSpPr txBox="1"/>
          <p:nvPr/>
        </p:nvSpPr>
        <p:spPr>
          <a:xfrm>
            <a:off x="9620207" y="2516129"/>
            <a:ext cx="439544"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SYS</a:t>
            </a:r>
          </a:p>
        </p:txBody>
      </p:sp>
      <p:sp>
        <p:nvSpPr>
          <p:cNvPr id="88" name="Tekstvak 87"/>
          <p:cNvSpPr txBox="1"/>
          <p:nvPr/>
        </p:nvSpPr>
        <p:spPr>
          <a:xfrm>
            <a:off x="10382594" y="2512109"/>
            <a:ext cx="497252"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MINI</a:t>
            </a:r>
          </a:p>
        </p:txBody>
      </p:sp>
      <p:sp>
        <p:nvSpPr>
          <p:cNvPr id="89" name="Tekstvak 88"/>
          <p:cNvSpPr txBox="1"/>
          <p:nvPr/>
        </p:nvSpPr>
        <p:spPr>
          <a:xfrm>
            <a:off x="11320935" y="2509648"/>
            <a:ext cx="500458" cy="246221"/>
          </a:xfrm>
          <a:prstGeom prst="rect">
            <a:avLst/>
          </a:prstGeom>
          <a:solidFill>
            <a:srgbClr val="92D050"/>
          </a:solidFill>
        </p:spPr>
        <p:txBody>
          <a:bodyPr wrap="none" rtlCol="0">
            <a:spAutoFit/>
          </a:bodyPr>
          <a:lstStyle/>
          <a:p>
            <a:r>
              <a:rPr lang="nl-NL" sz="1000" dirty="0">
                <a:latin typeface="Verdana" panose="020B0604030504040204" pitchFamily="34" charset="0"/>
                <a:ea typeface="Verdana" panose="020B0604030504040204" pitchFamily="34" charset="0"/>
                <a:cs typeface="Verdana" panose="020B0604030504040204" pitchFamily="34" charset="0"/>
              </a:rPr>
              <a:t>MIDI</a:t>
            </a:r>
          </a:p>
        </p:txBody>
      </p:sp>
      <p:pic>
        <p:nvPicPr>
          <p:cNvPr id="90" name="Afbeelding 8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1219524" y="1559515"/>
            <a:ext cx="768154" cy="897094"/>
          </a:xfrm>
          <a:prstGeom prst="rect">
            <a:avLst/>
          </a:prstGeom>
        </p:spPr>
      </p:pic>
      <p:pic>
        <p:nvPicPr>
          <p:cNvPr id="91" name="Afbeelding 9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46371" y="4772462"/>
            <a:ext cx="1451865" cy="1135565"/>
          </a:xfrm>
          <a:prstGeom prst="rect">
            <a:avLst/>
          </a:prstGeom>
        </p:spPr>
      </p:pic>
      <p:pic>
        <p:nvPicPr>
          <p:cNvPr id="92" name="Afbeelding 9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07837" y="3164946"/>
            <a:ext cx="1011676" cy="1163427"/>
          </a:xfrm>
          <a:prstGeom prst="rect">
            <a:avLst/>
          </a:prstGeom>
        </p:spPr>
      </p:pic>
    </p:spTree>
    <p:extLst>
      <p:ext uri="{BB962C8B-B14F-4D97-AF65-F5344CB8AC3E}">
        <p14:creationId xmlns:p14="http://schemas.microsoft.com/office/powerpoint/2010/main" xmlns="" val="13384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500"/>
                                        <p:tgtEl>
                                          <p:spTgt spid="7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fade">
                                      <p:cBhvr>
                                        <p:cTn id="58" dur="500"/>
                                        <p:tgtEl>
                                          <p:spTgt spid="80"/>
                                        </p:tgtEl>
                                      </p:cBhvr>
                                    </p:animEffect>
                                  </p:childTnLst>
                                </p:cTn>
                              </p:par>
                              <p:par>
                                <p:cTn id="59" presetID="10"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500"/>
                                        <p:tgtEl>
                                          <p:spTgt spid="81"/>
                                        </p:tgtEl>
                                      </p:cBhvr>
                                    </p:animEffect>
                                  </p:childTnLst>
                                </p:cTn>
                              </p:par>
                              <p:par>
                                <p:cTn id="65" presetID="10"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500"/>
                                        <p:tgtEl>
                                          <p:spTgt spid="8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fade">
                                      <p:cBhvr>
                                        <p:cTn id="78" dur="500"/>
                                        <p:tgtEl>
                                          <p:spTgt spid="8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7"/>
                                        </p:tgtEl>
                                        <p:attrNameLst>
                                          <p:attrName>style.visibility</p:attrName>
                                        </p:attrNameLst>
                                      </p:cBhvr>
                                      <p:to>
                                        <p:strVal val="visible"/>
                                      </p:to>
                                    </p:set>
                                    <p:animEffect transition="in" filter="fade">
                                      <p:cBhvr>
                                        <p:cTn id="81" dur="500"/>
                                        <p:tgtEl>
                                          <p:spTgt spid="87"/>
                                        </p:tgtEl>
                                      </p:cBhvr>
                                    </p:animEffect>
                                  </p:childTnLst>
                                </p:cTn>
                              </p:par>
                              <p:par>
                                <p:cTn id="82" presetID="10" presetClass="entr" presetSubtype="0" fill="hold" nodeType="withEffect">
                                  <p:stCondLst>
                                    <p:cond delay="0"/>
                                  </p:stCondLst>
                                  <p:childTnLst>
                                    <p:set>
                                      <p:cBhvr>
                                        <p:cTn id="83" dur="1" fill="hold">
                                          <p:stCondLst>
                                            <p:cond delay="0"/>
                                          </p:stCondLst>
                                        </p:cTn>
                                        <p:tgtEl>
                                          <p:spTgt spid="84"/>
                                        </p:tgtEl>
                                        <p:attrNameLst>
                                          <p:attrName>style.visibility</p:attrName>
                                        </p:attrNameLst>
                                      </p:cBhvr>
                                      <p:to>
                                        <p:strVal val="visible"/>
                                      </p:to>
                                    </p:set>
                                    <p:animEffect transition="in" filter="fade">
                                      <p:cBhvr>
                                        <p:cTn id="84" dur="500"/>
                                        <p:tgtEl>
                                          <p:spTgt spid="8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500"/>
                                        <p:tgtEl>
                                          <p:spTgt spid="88"/>
                                        </p:tgtEl>
                                      </p:cBhvr>
                                    </p:animEffect>
                                  </p:childTnLst>
                                </p:cTn>
                              </p:par>
                              <p:par>
                                <p:cTn id="88" presetID="10" presetClass="entr" presetSubtype="0" fill="hold" nodeType="with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fade">
                                      <p:cBhvr>
                                        <p:cTn id="90" dur="500"/>
                                        <p:tgtEl>
                                          <p:spTgt spid="85"/>
                                        </p:tgtEl>
                                      </p:cBhvr>
                                    </p:animEffect>
                                  </p:childTnLst>
                                </p:cTn>
                              </p:par>
                              <p:par>
                                <p:cTn id="91" presetID="10" presetClass="entr" presetSubtype="0" fill="hold" nodeType="with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500"/>
                                        <p:tgtEl>
                                          <p:spTgt spid="9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9"/>
                                        </p:tgtEl>
                                        <p:attrNameLst>
                                          <p:attrName>style.visibility</p:attrName>
                                        </p:attrNameLst>
                                      </p:cBhvr>
                                      <p:to>
                                        <p:strVal val="visible"/>
                                      </p:to>
                                    </p:set>
                                    <p:animEffect transition="in" filter="fade">
                                      <p:cBhvr>
                                        <p:cTn id="96" dur="500"/>
                                        <p:tgtEl>
                                          <p:spTgt spid="8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fade">
                                      <p:cBhvr>
                                        <p:cTn id="109" dur="500"/>
                                        <p:tgtEl>
                                          <p:spTgt spid="9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500"/>
                                        <p:tgtEl>
                                          <p:spTgt spid="6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500"/>
                                        <p:tgtEl>
                                          <p:spTgt spid="66"/>
                                        </p:tgtEl>
                                      </p:cBhvr>
                                    </p:animEffect>
                                  </p:childTnLst>
                                </p:cTn>
                              </p:par>
                              <p:par>
                                <p:cTn id="118" presetID="10" presetClass="entr" presetSubtype="0"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fade">
                                      <p:cBhvr>
                                        <p:cTn id="125" dur="500"/>
                                        <p:tgtEl>
                                          <p:spTgt spid="65"/>
                                        </p:tgtEl>
                                      </p:cBhvr>
                                    </p:animEffect>
                                  </p:childTnLst>
                                </p:cTn>
                              </p:par>
                              <p:par>
                                <p:cTn id="126" presetID="10" presetClass="entr" presetSubtype="0" fill="hold"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67"/>
                                        </p:tgtEl>
                                        <p:attrNameLst>
                                          <p:attrName>style.visibility</p:attrName>
                                        </p:attrNameLst>
                                      </p:cBhvr>
                                      <p:to>
                                        <p:strVal val="visible"/>
                                      </p:to>
                                    </p:set>
                                    <p:animEffect transition="in" filter="fade">
                                      <p:cBhvr>
                                        <p:cTn id="133" dur="500"/>
                                        <p:tgtEl>
                                          <p:spTgt spid="6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500"/>
                                        <p:tgtEl>
                                          <p:spTgt spid="6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500"/>
                                        <p:tgtEl>
                                          <p:spTgt spid="6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fade">
                                      <p:cBhvr>
                                        <p:cTn id="14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5" grpId="0" animBg="1"/>
      <p:bldP spid="39" grpId="0" animBg="1"/>
      <p:bldP spid="45" grpId="0" animBg="1"/>
      <p:bldP spid="46" grpId="0" animBg="1"/>
      <p:bldP spid="47" grpId="0" animBg="1"/>
      <p:bldP spid="48" grpId="0" animBg="1"/>
      <p:bldP spid="64" grpId="0" animBg="1"/>
      <p:bldP spid="65" grpId="0" animBg="1"/>
      <p:bldP spid="66" grpId="0" animBg="1"/>
      <p:bldP spid="67" grpId="0" animBg="1"/>
      <p:bldP spid="68" grpId="0" animBg="1"/>
      <p:bldP spid="69" grpId="0" animBg="1"/>
      <p:bldP spid="70" grpId="0" animBg="1"/>
      <p:bldP spid="79" grpId="0" animBg="1"/>
      <p:bldP spid="80" grpId="0" animBg="1"/>
      <p:bldP spid="81" grpId="0" animBg="1"/>
      <p:bldP spid="82" grpId="0" animBg="1"/>
      <p:bldP spid="86" grpId="0" animBg="1"/>
      <p:bldP spid="87" grpId="0" animBg="1"/>
      <p:bldP spid="88" grpId="0" animBg="1"/>
      <p:bldP spid="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4a765b34-d8e8-4819-a805-6045fbf238cf@tts-compan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3" t="1427"/>
          <a:stretch/>
        </p:blipFill>
        <p:spPr bwMode="auto">
          <a:xfrm>
            <a:off x="1" y="-2"/>
            <a:ext cx="12177313" cy="6257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Afbeelding 14"/>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xmlns="" val="0"/>
              </a:ext>
            </a:extLst>
          </a:blip>
          <a:srcRect b="14045"/>
          <a:stretch/>
        </p:blipFill>
        <p:spPr>
          <a:xfrm>
            <a:off x="1190178" y="333539"/>
            <a:ext cx="9570289" cy="5569957"/>
          </a:xfrm>
          <a:prstGeom prst="rect">
            <a:avLst/>
          </a:prstGeom>
          <a:ln>
            <a:noFill/>
          </a:ln>
          <a:effectLst>
            <a:softEdge rad="112500"/>
          </a:effectLst>
        </p:spPr>
      </p:pic>
      <p:sp>
        <p:nvSpPr>
          <p:cNvPr id="4" name="Rechteck 17"/>
          <p:cNvSpPr/>
          <p:nvPr/>
        </p:nvSpPr>
        <p:spPr>
          <a:xfrm>
            <a:off x="4772177" y="3875476"/>
            <a:ext cx="6139664" cy="626192"/>
          </a:xfrm>
          <a:prstGeom prst="rect">
            <a:avLst/>
          </a:prstGeom>
          <a:noFill/>
          <a:ln>
            <a:noFill/>
          </a:ln>
          <a:effectLst>
            <a:outerShdw blurRad="136525" dir="46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2">
              <a:defRPr/>
            </a:pPr>
            <a:r>
              <a:rPr lang="nl-NL" sz="1867" b="1" kern="0" dirty="0">
                <a:solidFill>
                  <a:prstClr val="black"/>
                </a:solidFill>
                <a:latin typeface="Verdana" pitchFamily="34" charset="0"/>
              </a:rPr>
              <a:t>10 jaar onderdelen beschikbaar</a:t>
            </a:r>
          </a:p>
          <a:p>
            <a:pPr marL="0" lvl="2">
              <a:defRPr/>
            </a:pPr>
            <a:r>
              <a:rPr lang="nl-NL" sz="1867" kern="0" dirty="0">
                <a:solidFill>
                  <a:prstClr val="black"/>
                </a:solidFill>
                <a:latin typeface="Verdana" pitchFamily="34" charset="0"/>
              </a:rPr>
              <a:t>anders krijgt u een nieuwe machine</a:t>
            </a:r>
          </a:p>
        </p:txBody>
      </p:sp>
      <p:sp>
        <p:nvSpPr>
          <p:cNvPr id="8" name="Rechteck 16"/>
          <p:cNvSpPr/>
          <p:nvPr/>
        </p:nvSpPr>
        <p:spPr>
          <a:xfrm>
            <a:off x="4772178" y="2851168"/>
            <a:ext cx="6139663" cy="921531"/>
          </a:xfrm>
          <a:prstGeom prst="rect">
            <a:avLst/>
          </a:prstGeom>
          <a:noFill/>
          <a:ln w="6350" cap="flat" cmpd="sng" algn="ctr">
            <a:noFill/>
            <a:prstDash val="solid"/>
            <a:miter lim="800000"/>
          </a:ln>
          <a:effectLst>
            <a:outerShdw blurRad="136525" dir="4620000" rotWithShape="0">
              <a:srgbClr val="000000">
                <a:alpha val="35000"/>
              </a:srgbClr>
            </a:outerShdw>
          </a:effectLst>
        </p:spPr>
        <p:txBody>
          <a:bodyPr rtlCol="0" anchor="ctr"/>
          <a:lstStyle/>
          <a:p>
            <a:pPr marL="0" lvl="2">
              <a:defRPr/>
            </a:pPr>
            <a:r>
              <a:rPr lang="nl-NL" sz="1867" b="1" kern="0" dirty="0">
                <a:latin typeface="Verdana" pitchFamily="34" charset="0"/>
                <a:ea typeface="Verdana" pitchFamily="34" charset="0"/>
                <a:cs typeface="Verdana" pitchFamily="34" charset="0"/>
              </a:rPr>
              <a:t>Geen reparatiekosten</a:t>
            </a:r>
          </a:p>
          <a:p>
            <a:pPr marL="0" lvl="2">
              <a:defRPr/>
            </a:pPr>
            <a:r>
              <a:rPr lang="nl-NL" sz="1867" kern="0" dirty="0">
                <a:latin typeface="Verdana" pitchFamily="34" charset="0"/>
                <a:ea typeface="Verdana" pitchFamily="34" charset="0"/>
                <a:cs typeface="Verdana" pitchFamily="34" charset="0"/>
              </a:rPr>
              <a:t>3 jaar lang absoluut geen extra kosten, </a:t>
            </a:r>
            <a:br>
              <a:rPr lang="nl-NL" sz="1867" kern="0" dirty="0">
                <a:latin typeface="Verdana" pitchFamily="34" charset="0"/>
                <a:ea typeface="Verdana" pitchFamily="34" charset="0"/>
                <a:cs typeface="Verdana" pitchFamily="34" charset="0"/>
              </a:rPr>
            </a:br>
            <a:r>
              <a:rPr lang="nl-NL" sz="1867" kern="0" dirty="0">
                <a:latin typeface="Verdana" pitchFamily="34" charset="0"/>
                <a:ea typeface="Verdana" pitchFamily="34" charset="0"/>
                <a:cs typeface="Verdana" pitchFamily="34" charset="0"/>
              </a:rPr>
              <a:t>zelfs niet op lagers, accu’s, koolborstels</a:t>
            </a:r>
          </a:p>
        </p:txBody>
      </p:sp>
      <p:sp>
        <p:nvSpPr>
          <p:cNvPr id="9" name="Rechteck 17"/>
          <p:cNvSpPr/>
          <p:nvPr/>
        </p:nvSpPr>
        <p:spPr>
          <a:xfrm>
            <a:off x="4772177" y="4678701"/>
            <a:ext cx="6139664" cy="886439"/>
          </a:xfrm>
          <a:prstGeom prst="rect">
            <a:avLst/>
          </a:prstGeom>
          <a:solidFill>
            <a:schemeClr val="bg1"/>
          </a:solidFill>
          <a:ln>
            <a:noFill/>
          </a:ln>
          <a:effectLst>
            <a:outerShdw blurRad="136525" dir="462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lvl="2">
              <a:defRPr/>
            </a:pPr>
            <a:r>
              <a:rPr lang="nl-NL" sz="1867" b="1" kern="0" dirty="0">
                <a:solidFill>
                  <a:prstClr val="black"/>
                </a:solidFill>
                <a:latin typeface="Verdana" pitchFamily="34" charset="0"/>
              </a:rPr>
              <a:t>3 jaar verzekerd tegen Diefstal</a:t>
            </a:r>
          </a:p>
          <a:p>
            <a:pPr marL="0" lvl="2">
              <a:defRPr/>
            </a:pPr>
            <a:r>
              <a:rPr lang="nl-NL" sz="1867" kern="0" dirty="0">
                <a:solidFill>
                  <a:prstClr val="black"/>
                </a:solidFill>
                <a:latin typeface="Verdana" pitchFamily="34" charset="0"/>
              </a:rPr>
              <a:t>Bus, Werkplaats, Bouw, ……</a:t>
            </a:r>
          </a:p>
          <a:p>
            <a:pPr marL="0" lvl="2">
              <a:defRPr/>
            </a:pPr>
            <a:r>
              <a:rPr lang="nl-NL" sz="1867" b="1" kern="0" dirty="0">
                <a:solidFill>
                  <a:prstClr val="black"/>
                </a:solidFill>
                <a:latin typeface="Verdana" pitchFamily="34" charset="0"/>
              </a:rPr>
              <a:t>€100 eigen risico</a:t>
            </a:r>
          </a:p>
        </p:txBody>
      </p:sp>
      <p:pic>
        <p:nvPicPr>
          <p:cNvPr id="10" name="Picture 2" descr="O:\FS-S_Services\02_Kommunikation\00_ABSICHT\Logos-Service\Quadr\FESTOOL\JPG\FESTOOL_Logo-SE_4c.jpg">
            <a:hlinkClick r:id="" action="ppaction://noaction"/>
          </p:cNvPr>
          <p:cNvPicPr>
            <a:picLocks noChangeAspect="1" noChangeArrowheads="1"/>
          </p:cNvPicPr>
          <p:nvPr/>
        </p:nvPicPr>
        <p:blipFill>
          <a:blip r:embed="rId5" cstate="screen"/>
          <a:srcRect/>
          <a:stretch>
            <a:fillRect/>
          </a:stretch>
        </p:blipFill>
        <p:spPr bwMode="auto">
          <a:xfrm>
            <a:off x="278739" y="244784"/>
            <a:ext cx="1702632" cy="1702632"/>
          </a:xfrm>
          <a:prstGeom prst="rect">
            <a:avLst/>
          </a:prstGeom>
          <a:noFill/>
        </p:spPr>
      </p:pic>
      <p:sp>
        <p:nvSpPr>
          <p:cNvPr id="11" name="Rechteck 16"/>
          <p:cNvSpPr/>
          <p:nvPr/>
        </p:nvSpPr>
        <p:spPr>
          <a:xfrm>
            <a:off x="4761002" y="2069435"/>
            <a:ext cx="6417991" cy="748096"/>
          </a:xfrm>
          <a:prstGeom prst="rect">
            <a:avLst/>
          </a:prstGeom>
          <a:noFill/>
          <a:ln w="6350" cap="flat" cmpd="sng" algn="ctr">
            <a:noFill/>
            <a:prstDash val="solid"/>
            <a:miter lim="800000"/>
          </a:ln>
          <a:effectLst>
            <a:outerShdw blurRad="136525" dir="4620000" rotWithShape="0">
              <a:srgbClr val="000000">
                <a:alpha val="35000"/>
              </a:srgbClr>
            </a:outerShdw>
          </a:effectLst>
        </p:spPr>
        <p:txBody>
          <a:bodyPr rtlCol="0" anchor="ctr"/>
          <a:lstStyle/>
          <a:p>
            <a:pPr marL="0" lvl="2">
              <a:defRPr/>
            </a:pPr>
            <a:r>
              <a:rPr lang="nl-NL" sz="1867" b="1" kern="0" dirty="0">
                <a:solidFill>
                  <a:prstClr val="black"/>
                </a:solidFill>
                <a:latin typeface="Verdana" pitchFamily="34" charset="0"/>
              </a:rPr>
              <a:t>Kopen zonder enig risico</a:t>
            </a:r>
          </a:p>
          <a:p>
            <a:pPr marL="0" lvl="2">
              <a:defRPr/>
            </a:pPr>
            <a:r>
              <a:rPr lang="nl-NL" sz="1867" kern="0" dirty="0">
                <a:solidFill>
                  <a:prstClr val="black"/>
                </a:solidFill>
                <a:latin typeface="Verdana" pitchFamily="34" charset="0"/>
              </a:rPr>
              <a:t>15 dagen </a:t>
            </a:r>
            <a:r>
              <a:rPr lang="nl-NL" sz="1867" b="1" kern="0" dirty="0">
                <a:solidFill>
                  <a:prstClr val="black"/>
                </a:solidFill>
                <a:latin typeface="Verdana" pitchFamily="34" charset="0"/>
              </a:rPr>
              <a:t>TESTEN</a:t>
            </a:r>
          </a:p>
        </p:txBody>
      </p:sp>
      <p:sp>
        <p:nvSpPr>
          <p:cNvPr id="12" name="Tekstvak 11"/>
          <p:cNvSpPr txBox="1"/>
          <p:nvPr/>
        </p:nvSpPr>
        <p:spPr>
          <a:xfrm>
            <a:off x="3219067" y="601661"/>
            <a:ext cx="5666936" cy="666786"/>
          </a:xfrm>
          <a:prstGeom prst="rect">
            <a:avLst/>
          </a:prstGeom>
          <a:noFill/>
        </p:spPr>
        <p:txBody>
          <a:bodyPr wrap="none" rtlCol="0">
            <a:spAutoFit/>
          </a:bodyPr>
          <a:lstStyle/>
          <a:p>
            <a:r>
              <a:rPr lang="nl-NL" sz="3733" b="1" dirty="0">
                <a:latin typeface="Verdana" panose="020B0604030504040204" pitchFamily="34" charset="0"/>
                <a:ea typeface="Verdana" panose="020B0604030504040204" pitchFamily="34" charset="0"/>
                <a:cs typeface="Verdana" panose="020B0604030504040204" pitchFamily="34" charset="0"/>
              </a:rPr>
              <a:t>Kosten bescherming</a:t>
            </a:r>
          </a:p>
        </p:txBody>
      </p:sp>
      <p:pic>
        <p:nvPicPr>
          <p:cNvPr id="13" name="Picture 3" descr="33c7907e-2f7c-498f-9df2-3c829cdc8516@tts-company"/>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8033" r="1"/>
          <a:stretch/>
        </p:blipFill>
        <p:spPr bwMode="auto">
          <a:xfrm>
            <a:off x="14693" y="2335576"/>
            <a:ext cx="4981760" cy="3907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74401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xmlns="" val="0"/>
              </a:ext>
            </a:extLst>
          </a:blip>
          <a:srcRect b="4261"/>
          <a:stretch/>
        </p:blipFill>
        <p:spPr>
          <a:xfrm>
            <a:off x="-136989" y="2"/>
            <a:ext cx="12712557" cy="6257580"/>
          </a:xfrm>
          <a:prstGeom prst="rect">
            <a:avLst/>
          </a:prstGeom>
        </p:spPr>
      </p:pic>
      <p:sp>
        <p:nvSpPr>
          <p:cNvPr id="4" name="Tekstvak 3"/>
          <p:cNvSpPr txBox="1"/>
          <p:nvPr/>
        </p:nvSpPr>
        <p:spPr>
          <a:xfrm>
            <a:off x="2740159" y="607239"/>
            <a:ext cx="6066084" cy="666786"/>
          </a:xfrm>
          <a:prstGeom prst="rect">
            <a:avLst/>
          </a:prstGeom>
          <a:noFill/>
        </p:spPr>
        <p:txBody>
          <a:bodyPr wrap="none" rtlCol="0">
            <a:spAutoFit/>
          </a:bodyPr>
          <a:lstStyle/>
          <a:p>
            <a:r>
              <a:rPr lang="nl-NL" sz="3733" b="1" dirty="0">
                <a:latin typeface="Verdana" panose="020B0604030504040204" pitchFamily="34" charset="0"/>
                <a:ea typeface="Verdana" panose="020B0604030504040204" pitchFamily="34" charset="0"/>
                <a:cs typeface="Verdana" panose="020B0604030504040204" pitchFamily="34" charset="0"/>
              </a:rPr>
              <a:t>GEEN kleine lettertjes</a:t>
            </a:r>
          </a:p>
        </p:txBody>
      </p:sp>
      <p:pic>
        <p:nvPicPr>
          <p:cNvPr id="8" name="Afbeelding 7" descr="Andoid.jpg"/>
          <p:cNvPicPr>
            <a:picLocks noChangeAspect="1"/>
          </p:cNvPicPr>
          <p:nvPr/>
        </p:nvPicPr>
        <p:blipFill>
          <a:blip r:embed="rId4" cstate="print"/>
          <a:stretch>
            <a:fillRect/>
          </a:stretch>
        </p:blipFill>
        <p:spPr>
          <a:xfrm>
            <a:off x="7935917" y="4579365"/>
            <a:ext cx="1438121" cy="1337048"/>
          </a:xfrm>
          <a:prstGeom prst="rect">
            <a:avLst/>
          </a:prstGeom>
        </p:spPr>
      </p:pic>
      <p:pic>
        <p:nvPicPr>
          <p:cNvPr id="9" name="Afbeelding 8" descr="266px-Apple_iOS_svg.bmp"/>
          <p:cNvPicPr>
            <a:picLocks noChangeAspect="1"/>
          </p:cNvPicPr>
          <p:nvPr/>
        </p:nvPicPr>
        <p:blipFill>
          <a:blip r:embed="rId5" cstate="print"/>
          <a:stretch>
            <a:fillRect/>
          </a:stretch>
        </p:blipFill>
        <p:spPr>
          <a:xfrm>
            <a:off x="5328246" y="4586438"/>
            <a:ext cx="1680807" cy="1326953"/>
          </a:xfrm>
          <a:prstGeom prst="rect">
            <a:avLst/>
          </a:prstGeom>
        </p:spPr>
      </p:pic>
      <p:pic>
        <p:nvPicPr>
          <p:cNvPr id="10" name="Picture 3" descr="33c7907e-2f7c-498f-9df2-3c829cdc8516@tts-company"/>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8033" r="1"/>
          <a:stretch/>
        </p:blipFill>
        <p:spPr bwMode="auto">
          <a:xfrm>
            <a:off x="14693" y="2335576"/>
            <a:ext cx="4981760" cy="3907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hthoek 4"/>
          <p:cNvSpPr/>
          <p:nvPr/>
        </p:nvSpPr>
        <p:spPr>
          <a:xfrm>
            <a:off x="4903307" y="2353250"/>
            <a:ext cx="4814138" cy="584775"/>
          </a:xfrm>
          <a:prstGeom prst="rect">
            <a:avLst/>
          </a:prstGeom>
        </p:spPr>
        <p:txBody>
          <a:bodyPr wrap="none">
            <a:spAutoFit/>
          </a:bodyPr>
          <a:lstStyle/>
          <a:p>
            <a:pPr lvl="0"/>
            <a:r>
              <a:rPr lang="nl-NL" sz="3200" b="1" dirty="0">
                <a:solidFill>
                  <a:prstClr val="black"/>
                </a:solidFill>
                <a:latin typeface="Verdana" panose="020B0604030504040204" pitchFamily="34" charset="0"/>
                <a:ea typeface="Verdana" panose="020B0604030504040204" pitchFamily="34" charset="0"/>
                <a:cs typeface="Verdana" panose="020B0604030504040204" pitchFamily="34" charset="0"/>
              </a:rPr>
              <a:t>Wel 1 voorwaarde…</a:t>
            </a:r>
          </a:p>
        </p:txBody>
      </p:sp>
      <p:sp>
        <p:nvSpPr>
          <p:cNvPr id="11" name="Rechthoek 10"/>
          <p:cNvSpPr/>
          <p:nvPr/>
        </p:nvSpPr>
        <p:spPr>
          <a:xfrm>
            <a:off x="4903307" y="3143965"/>
            <a:ext cx="6369051" cy="584775"/>
          </a:xfrm>
          <a:prstGeom prst="rect">
            <a:avLst/>
          </a:prstGeom>
        </p:spPr>
        <p:txBody>
          <a:bodyPr wrap="none">
            <a:spAutoFit/>
          </a:bodyPr>
          <a:lstStyle/>
          <a:p>
            <a:pPr lvl="0"/>
            <a:r>
              <a:rPr lang="nl-NL" sz="3200" b="1" dirty="0">
                <a:solidFill>
                  <a:prstClr val="black"/>
                </a:solidFill>
                <a:latin typeface="Verdana" panose="020B0604030504040204" pitchFamily="34" charset="0"/>
                <a:ea typeface="Verdana" panose="020B0604030504040204" pitchFamily="34" charset="0"/>
                <a:cs typeface="Verdana" panose="020B0604030504040204" pitchFamily="34" charset="0"/>
              </a:rPr>
              <a:t>… de machines registreren</a:t>
            </a:r>
          </a:p>
        </p:txBody>
      </p:sp>
      <p:sp>
        <p:nvSpPr>
          <p:cNvPr id="12" name="Rechthoek 11"/>
          <p:cNvSpPr/>
          <p:nvPr/>
        </p:nvSpPr>
        <p:spPr>
          <a:xfrm>
            <a:off x="4903307" y="3743774"/>
            <a:ext cx="3953326" cy="584775"/>
          </a:xfrm>
          <a:prstGeom prst="rect">
            <a:avLst/>
          </a:prstGeom>
        </p:spPr>
        <p:txBody>
          <a:bodyPr wrap="none">
            <a:spAutoFit/>
          </a:bodyPr>
          <a:lstStyle/>
          <a:p>
            <a:pPr lvl="0"/>
            <a:r>
              <a:rPr lang="nl-NL" sz="3200" b="1" dirty="0">
                <a:solidFill>
                  <a:prstClr val="black"/>
                </a:solidFill>
                <a:latin typeface="Verdana" panose="020B0604030504040204" pitchFamily="34" charset="0"/>
                <a:ea typeface="Verdana" panose="020B0604030504040204" pitchFamily="34" charset="0"/>
                <a:cs typeface="Verdana" panose="020B0604030504040204" pitchFamily="34" charset="0"/>
              </a:rPr>
              <a:t>Online,   of via…</a:t>
            </a:r>
          </a:p>
        </p:txBody>
      </p:sp>
      <p:pic>
        <p:nvPicPr>
          <p:cNvPr id="14" name="Picture 2" descr="O:\FS-S_Services\02_Kommunikation\00_ABSICHT\Logos-Service\Quadr\FESTOOL\JPG\FESTOOL_Logo-SE_4c.jpg">
            <a:hlinkClick r:id="" action="ppaction://noaction"/>
          </p:cNvPr>
          <p:cNvPicPr>
            <a:picLocks noChangeAspect="1" noChangeArrowheads="1"/>
          </p:cNvPicPr>
          <p:nvPr/>
        </p:nvPicPr>
        <p:blipFill>
          <a:blip r:embed="rId7" cstate="screen"/>
          <a:srcRect/>
          <a:stretch>
            <a:fillRect/>
          </a:stretch>
        </p:blipFill>
        <p:spPr bwMode="auto">
          <a:xfrm>
            <a:off x="278739" y="244784"/>
            <a:ext cx="1702632" cy="1702632"/>
          </a:xfrm>
          <a:prstGeom prst="rect">
            <a:avLst/>
          </a:prstGeom>
          <a:noFill/>
        </p:spPr>
      </p:pic>
    </p:spTree>
    <p:extLst>
      <p:ext uri="{BB962C8B-B14F-4D97-AF65-F5344CB8AC3E}">
        <p14:creationId xmlns:p14="http://schemas.microsoft.com/office/powerpoint/2010/main" xmlns="" val="4236276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par>
                                <p:cTn id="20" presetID="10" presetClass="entr" presetSubtype="0"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a765b34-d8e8-4819-a805-6045fbf238cf@tts-compan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3" t="1427"/>
          <a:stretch/>
        </p:blipFill>
        <p:spPr bwMode="auto">
          <a:xfrm>
            <a:off x="1" y="-2"/>
            <a:ext cx="12177313" cy="6257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8" name="Picture 2"/>
          <p:cNvPicPr>
            <a:picLocks noChangeAspect="1" noChangeArrowheads="1"/>
          </p:cNvPicPr>
          <p:nvPr/>
        </p:nvPicPr>
        <p:blipFill>
          <a:blip r:embed="rId4" cstate="print"/>
          <a:srcRect/>
          <a:stretch>
            <a:fillRect/>
          </a:stretch>
        </p:blipFill>
        <p:spPr bwMode="auto">
          <a:xfrm>
            <a:off x="8525488" y="182585"/>
            <a:ext cx="3061904" cy="1240521"/>
          </a:xfrm>
          <a:prstGeom prst="rect">
            <a:avLst/>
          </a:prstGeom>
          <a:noFill/>
          <a:ln w="9525">
            <a:solidFill>
              <a:schemeClr val="tx1"/>
            </a:solidFill>
            <a:miter lim="800000"/>
            <a:headEnd/>
            <a:tailEnd/>
          </a:ln>
        </p:spPr>
      </p:pic>
      <p:sp>
        <p:nvSpPr>
          <p:cNvPr id="5" name="Rechthoek 4"/>
          <p:cNvSpPr/>
          <p:nvPr/>
        </p:nvSpPr>
        <p:spPr>
          <a:xfrm>
            <a:off x="388620" y="3859524"/>
            <a:ext cx="11498580" cy="2472728"/>
          </a:xfrm>
          <a:prstGeom prst="rect">
            <a:avLst/>
          </a:prstGeom>
        </p:spPr>
        <p:txBody>
          <a:bodyPr wrap="square">
            <a:spAutoFit/>
          </a:bodyPr>
          <a:lstStyle/>
          <a:p>
            <a:pPr algn="ctr"/>
            <a:r>
              <a:rPr lang="nl-NL" sz="2667" b="1" dirty="0">
                <a:latin typeface="Verdana" pitchFamily="34" charset="0"/>
                <a:ea typeface="Verdana" pitchFamily="34" charset="0"/>
                <a:cs typeface="Verdana" pitchFamily="34" charset="0"/>
              </a:rPr>
              <a:t>Zichtbare stofverspreiding </a:t>
            </a:r>
            <a:r>
              <a:rPr lang="nl-NL" sz="4800" b="1" dirty="0">
                <a:latin typeface="Verdana" pitchFamily="34" charset="0"/>
                <a:ea typeface="Verdana" pitchFamily="34" charset="0"/>
                <a:cs typeface="Verdana" pitchFamily="34" charset="0"/>
              </a:rPr>
              <a:t>&gt;</a:t>
            </a:r>
            <a:r>
              <a:rPr lang="nl-NL" sz="2667" b="1" dirty="0">
                <a:latin typeface="Verdana" pitchFamily="34" charset="0"/>
                <a:ea typeface="Verdana" pitchFamily="34" charset="0"/>
                <a:cs typeface="Verdana" pitchFamily="34" charset="0"/>
              </a:rPr>
              <a:t> grenswaarde  </a:t>
            </a:r>
          </a:p>
          <a:p>
            <a:pPr algn="ctr"/>
            <a:endParaRPr lang="nl-NL" sz="2667" b="1" dirty="0">
              <a:latin typeface="Verdana" pitchFamily="34" charset="0"/>
              <a:ea typeface="Verdana" pitchFamily="34" charset="0"/>
              <a:cs typeface="Verdana" pitchFamily="34" charset="0"/>
            </a:endParaRPr>
          </a:p>
          <a:p>
            <a:pPr algn="ctr"/>
            <a:r>
              <a:rPr lang="nl-NL" sz="2667" b="1" dirty="0">
                <a:latin typeface="Verdana" pitchFamily="34" charset="0"/>
                <a:ea typeface="Verdana" pitchFamily="34" charset="0"/>
                <a:cs typeface="Verdana" pitchFamily="34" charset="0"/>
              </a:rPr>
              <a:t>(Waarschuwing</a:t>
            </a:r>
            <a:r>
              <a:rPr lang="nl-NL" sz="2667" b="1" dirty="0" smtClean="0">
                <a:latin typeface="Verdana" pitchFamily="34" charset="0"/>
                <a:ea typeface="Verdana" pitchFamily="34" charset="0"/>
                <a:cs typeface="Verdana" pitchFamily="34" charset="0"/>
              </a:rPr>
              <a:t>)       </a:t>
            </a:r>
            <a:r>
              <a:rPr lang="nl-NL" sz="2667" b="1" dirty="0" smtClean="0">
                <a:latin typeface="Verdana" pitchFamily="34" charset="0"/>
                <a:ea typeface="Verdana" pitchFamily="34" charset="0"/>
                <a:cs typeface="Verdana" pitchFamily="34" charset="0"/>
                <a:sym typeface="Wingdings" panose="05000000000000000000" pitchFamily="2" charset="2"/>
              </a:rPr>
              <a:t>     BOETE      </a:t>
            </a:r>
            <a:r>
              <a:rPr lang="nl-NL" sz="2667" b="1" dirty="0">
                <a:latin typeface="Verdana" pitchFamily="34" charset="0"/>
                <a:ea typeface="Verdana" pitchFamily="34" charset="0"/>
                <a:cs typeface="Verdana" pitchFamily="34" charset="0"/>
                <a:sym typeface="Wingdings" panose="05000000000000000000" pitchFamily="2" charset="2"/>
              </a:rPr>
              <a:t></a:t>
            </a:r>
            <a:r>
              <a:rPr lang="nl-NL" sz="2667" b="1" dirty="0">
                <a:latin typeface="Verdana" pitchFamily="34" charset="0"/>
                <a:ea typeface="Verdana" pitchFamily="34" charset="0"/>
                <a:cs typeface="Verdana" pitchFamily="34" charset="0"/>
              </a:rPr>
              <a:t> </a:t>
            </a:r>
            <a:r>
              <a:rPr lang="nl-NL" sz="2667" b="1" dirty="0" smtClean="0">
                <a:latin typeface="Verdana" pitchFamily="34" charset="0"/>
                <a:ea typeface="Verdana" pitchFamily="34" charset="0"/>
                <a:cs typeface="Verdana" pitchFamily="34" charset="0"/>
              </a:rPr>
              <a:t>     Stil </a:t>
            </a:r>
            <a:r>
              <a:rPr lang="nl-NL" sz="2667" b="1" dirty="0">
                <a:latin typeface="Verdana" pitchFamily="34" charset="0"/>
                <a:ea typeface="Verdana" pitchFamily="34" charset="0"/>
                <a:cs typeface="Verdana" pitchFamily="34" charset="0"/>
              </a:rPr>
              <a:t>leggen werk</a:t>
            </a:r>
          </a:p>
          <a:p>
            <a:pPr algn="ctr"/>
            <a:endParaRPr lang="nl-NL" sz="2667" b="1" dirty="0">
              <a:latin typeface="Verdana" pitchFamily="34" charset="0"/>
              <a:ea typeface="Verdana" pitchFamily="34" charset="0"/>
              <a:cs typeface="Verdana" pitchFamily="34" charset="0"/>
            </a:endParaRPr>
          </a:p>
          <a:p>
            <a:pPr algn="ctr"/>
            <a:r>
              <a:rPr lang="nl-NL" sz="2667" b="1" dirty="0">
                <a:latin typeface="Verdana" pitchFamily="34" charset="0"/>
                <a:ea typeface="Verdana" pitchFamily="34" charset="0"/>
                <a:cs typeface="Verdana" pitchFamily="34" charset="0"/>
              </a:rPr>
              <a:t> boete voor Werkgever en Werknemer! </a:t>
            </a:r>
          </a:p>
        </p:txBody>
      </p:sp>
      <p:sp>
        <p:nvSpPr>
          <p:cNvPr id="2" name="Tekstvak 1"/>
          <p:cNvSpPr txBox="1"/>
          <p:nvPr/>
        </p:nvSpPr>
        <p:spPr>
          <a:xfrm>
            <a:off x="611164" y="443760"/>
            <a:ext cx="11033790" cy="2718949"/>
          </a:xfrm>
          <a:prstGeom prst="rect">
            <a:avLst/>
          </a:prstGeom>
          <a:noFill/>
        </p:spPr>
        <p:txBody>
          <a:bodyPr wrap="none" rtlCol="0">
            <a:spAutoFit/>
          </a:bodyPr>
          <a:lstStyle/>
          <a:p>
            <a:r>
              <a:rPr lang="nl-NL" sz="2667" b="1" dirty="0">
                <a:latin typeface="Verdana" panose="020B0604030504040204" pitchFamily="34" charset="0"/>
                <a:ea typeface="Verdana" panose="020B0604030504040204" pitchFamily="34" charset="0"/>
                <a:cs typeface="Verdana" panose="020B0604030504040204" pitchFamily="34" charset="0"/>
              </a:rPr>
              <a:t>Wat zegt de wet…..?</a:t>
            </a:r>
          </a:p>
          <a:p>
            <a:endParaRPr lang="nl-NL" sz="2667" b="1" dirty="0">
              <a:latin typeface="Verdana" panose="020B0604030504040204" pitchFamily="34" charset="0"/>
              <a:ea typeface="Verdana" panose="020B0604030504040204" pitchFamily="34" charset="0"/>
              <a:cs typeface="Verdana" panose="020B0604030504040204" pitchFamily="34" charset="0"/>
            </a:endParaRPr>
          </a:p>
          <a:p>
            <a:r>
              <a:rPr lang="en-US" sz="2667" b="1" dirty="0">
                <a:latin typeface="Verdana" panose="020B0604030504040204" pitchFamily="34" charset="0"/>
                <a:ea typeface="Verdana" panose="020B0604030504040204" pitchFamily="34" charset="0"/>
                <a:cs typeface="Verdana" panose="020B0604030504040204" pitchFamily="34" charset="0"/>
              </a:rPr>
              <a:t>over </a:t>
            </a:r>
            <a:r>
              <a:rPr lang="en-US" sz="2667" b="1" u="sng" dirty="0">
                <a:latin typeface="Verdana" panose="020B0604030504040204" pitchFamily="34" charset="0"/>
                <a:ea typeface="Verdana" panose="020B0604030504040204" pitchFamily="34" charset="0"/>
                <a:cs typeface="Verdana" panose="020B0604030504040204" pitchFamily="34" charset="0"/>
              </a:rPr>
              <a:t>Hard-</a:t>
            </a:r>
            <a:r>
              <a:rPr lang="en-US" sz="2667" b="1" u="sng" dirty="0" err="1">
                <a:latin typeface="Verdana" panose="020B0604030504040204" pitchFamily="34" charset="0"/>
                <a:ea typeface="Verdana" panose="020B0604030504040204" pitchFamily="34" charset="0"/>
                <a:cs typeface="Verdana" panose="020B0604030504040204" pitchFamily="34" charset="0"/>
              </a:rPr>
              <a:t>Houtstof</a:t>
            </a:r>
            <a:r>
              <a:rPr lang="en-US" sz="2667" b="1" dirty="0">
                <a:latin typeface="Verdana" panose="020B0604030504040204" pitchFamily="34" charset="0"/>
                <a:ea typeface="Verdana" panose="020B0604030504040204" pitchFamily="34" charset="0"/>
                <a:cs typeface="Verdana" panose="020B0604030504040204" pitchFamily="34" charset="0"/>
              </a:rPr>
              <a:t>   en    </a:t>
            </a:r>
            <a:r>
              <a:rPr lang="en-US" sz="2667" b="1" u="sng" dirty="0" err="1">
                <a:latin typeface="Verdana" panose="020B0604030504040204" pitchFamily="34" charset="0"/>
                <a:ea typeface="Verdana" panose="020B0604030504040204" pitchFamily="34" charset="0"/>
                <a:cs typeface="Verdana" panose="020B0604030504040204" pitchFamily="34" charset="0"/>
              </a:rPr>
              <a:t>Kwartsstof</a:t>
            </a:r>
            <a:endParaRPr lang="en-US" sz="2667" b="1" u="sng" dirty="0">
              <a:latin typeface="Verdana" panose="020B0604030504040204" pitchFamily="34" charset="0"/>
              <a:ea typeface="Verdana" panose="020B0604030504040204" pitchFamily="34" charset="0"/>
              <a:cs typeface="Verdana" panose="020B0604030504040204" pitchFamily="34" charset="0"/>
            </a:endParaRPr>
          </a:p>
          <a:p>
            <a:endParaRPr lang="nl-NL" sz="2667" b="1" dirty="0">
              <a:latin typeface="Verdana" panose="020B0604030504040204" pitchFamily="34" charset="0"/>
              <a:ea typeface="Verdana" panose="020B0604030504040204" pitchFamily="34" charset="0"/>
              <a:cs typeface="Verdana" panose="020B0604030504040204" pitchFamily="34" charset="0"/>
            </a:endParaRPr>
          </a:p>
          <a:p>
            <a:endParaRPr lang="nl-NL" sz="2667" b="1" dirty="0">
              <a:latin typeface="Verdana" panose="020B0604030504040204" pitchFamily="34" charset="0"/>
              <a:ea typeface="Verdana" panose="020B0604030504040204" pitchFamily="34" charset="0"/>
              <a:cs typeface="Verdana" panose="020B0604030504040204" pitchFamily="34" charset="0"/>
            </a:endParaRPr>
          </a:p>
          <a:p>
            <a:r>
              <a:rPr lang="nl-NL" sz="3733" b="1" dirty="0">
                <a:latin typeface="Verdana" panose="020B0604030504040204" pitchFamily="34" charset="0"/>
                <a:ea typeface="Verdana" panose="020B0604030504040204" pitchFamily="34" charset="0"/>
                <a:cs typeface="Verdana" panose="020B0604030504040204" pitchFamily="34" charset="0"/>
              </a:rPr>
              <a:t>U moet onder de “grenswaarde” blijven </a:t>
            </a:r>
          </a:p>
        </p:txBody>
      </p:sp>
    </p:spTree>
    <p:extLst>
      <p:ext uri="{BB962C8B-B14F-4D97-AF65-F5344CB8AC3E}">
        <p14:creationId xmlns:p14="http://schemas.microsoft.com/office/powerpoint/2010/main" xmlns="" val="2865118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stretch>
            <a:fillRect/>
          </a:stretch>
        </p:blipFill>
        <p:spPr>
          <a:xfrm>
            <a:off x="1" y="13701"/>
            <a:ext cx="12191999" cy="6290848"/>
          </a:xfrm>
          <a:prstGeom prst="rect">
            <a:avLst/>
          </a:prstGeom>
        </p:spPr>
      </p:pic>
      <p:sp>
        <p:nvSpPr>
          <p:cNvPr id="9" name="Rechthoek 8"/>
          <p:cNvSpPr/>
          <p:nvPr/>
        </p:nvSpPr>
        <p:spPr>
          <a:xfrm>
            <a:off x="282137" y="5494610"/>
            <a:ext cx="7969767" cy="502766"/>
          </a:xfrm>
          <a:prstGeom prst="rect">
            <a:avLst/>
          </a:prstGeom>
          <a:solidFill>
            <a:schemeClr val="bg1">
              <a:lumMod val="85000"/>
            </a:schemeClr>
          </a:solidFill>
        </p:spPr>
        <p:txBody>
          <a:bodyPr wrap="square">
            <a:spAutoFit/>
          </a:bodyPr>
          <a:lstStyle/>
          <a:p>
            <a:pPr fontAlgn="base">
              <a:spcBef>
                <a:spcPct val="25000"/>
              </a:spcBef>
              <a:spcAft>
                <a:spcPct val="0"/>
              </a:spcAft>
            </a:pP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Meer of 	Minder dan             per M</a:t>
            </a:r>
            <a:r>
              <a:rPr lang="nl-NL"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  </a:t>
            </a: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nl-NL" sz="2667"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5575609" y="717040"/>
            <a:ext cx="7686907" cy="2041969"/>
          </a:xfrm>
          <a:prstGeom prst="rect">
            <a:avLst/>
          </a:prstGeom>
        </p:spPr>
        <p:txBody>
          <a:bodyPr wrap="square">
            <a:spAutoFit/>
          </a:bodyPr>
          <a:lstStyle/>
          <a:p>
            <a:pPr lvl="0" fontAlgn="base">
              <a:lnSpc>
                <a:spcPct val="150000"/>
              </a:lnSpc>
              <a:spcBef>
                <a:spcPct val="25000"/>
              </a:spcBef>
              <a:spcAft>
                <a:spcPct val="0"/>
              </a:spcAft>
            </a:pP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Wat denkt U ?</a:t>
            </a:r>
          </a:p>
          <a:p>
            <a:pPr lvl="0" fontAlgn="base">
              <a:lnSpc>
                <a:spcPct val="150000"/>
              </a:lnSpc>
              <a:spcBef>
                <a:spcPct val="25000"/>
              </a:spcBef>
              <a:spcAft>
                <a:spcPct val="0"/>
              </a:spcAft>
            </a:pP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Is die “Wettelijke grenswaarde”</a:t>
            </a:r>
            <a:b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nl-NL" sz="2667" b="1" dirty="0">
                <a:solidFill>
                  <a:srgbClr val="000000"/>
                </a:solidFill>
                <a:latin typeface="Verdana" panose="020B0604030504040204" pitchFamily="34" charset="0"/>
                <a:ea typeface="Verdana" panose="020B0604030504040204" pitchFamily="34" charset="0"/>
                <a:cs typeface="Verdana" panose="020B0604030504040204" pitchFamily="34" charset="0"/>
              </a:rPr>
              <a:t>voor kwartsstof in de lucht….</a:t>
            </a:r>
          </a:p>
        </p:txBody>
      </p:sp>
      <p:pic>
        <p:nvPicPr>
          <p:cNvPr id="4" name="Afbeelding 3"/>
          <p:cNvPicPr>
            <a:picLocks noChangeAspect="1"/>
          </p:cNvPicPr>
          <p:nvPr/>
        </p:nvPicPr>
        <p:blipFill rotWithShape="1">
          <a:blip r:embed="rId4" cstate="print">
            <a:extLst>
              <a:ext uri="{28A0092B-C50C-407E-A947-70E740481C1C}">
                <a14:useLocalDpi xmlns:a14="http://schemas.microsoft.com/office/drawing/2010/main" xmlns="" val="0"/>
              </a:ext>
            </a:extLst>
          </a:blip>
          <a:srcRect l="7279" t="9486" r="5496" b="7043"/>
          <a:stretch/>
        </p:blipFill>
        <p:spPr>
          <a:xfrm>
            <a:off x="4714395" y="5210875"/>
            <a:ext cx="965293" cy="1272915"/>
          </a:xfrm>
          <a:prstGeom prst="rect">
            <a:avLst/>
          </a:prstGeom>
        </p:spPr>
      </p:pic>
      <p:sp>
        <p:nvSpPr>
          <p:cNvPr id="3" name="Tekstvak 2"/>
          <p:cNvSpPr txBox="1"/>
          <p:nvPr/>
        </p:nvSpPr>
        <p:spPr>
          <a:xfrm>
            <a:off x="7285464" y="3122348"/>
            <a:ext cx="4620176" cy="666786"/>
          </a:xfrm>
          <a:prstGeom prst="rect">
            <a:avLst/>
          </a:prstGeom>
          <a:noFill/>
          <a:ln w="41275">
            <a:solidFill>
              <a:srgbClr val="FF0000"/>
            </a:solidFill>
          </a:ln>
        </p:spPr>
        <p:txBody>
          <a:bodyPr wrap="none" rtlCol="0">
            <a:spAutoFit/>
          </a:bodyPr>
          <a:lstStyle/>
          <a:p>
            <a:r>
              <a:rPr lang="nl-NL" sz="3733" b="1" dirty="0">
                <a:latin typeface="Verdana" panose="020B0604030504040204" pitchFamily="34" charset="0"/>
                <a:ea typeface="Verdana" panose="020B0604030504040204" pitchFamily="34" charset="0"/>
                <a:cs typeface="Verdana" panose="020B0604030504040204" pitchFamily="34" charset="0"/>
              </a:rPr>
              <a:t>0,075 mg per </a:t>
            </a:r>
            <a:r>
              <a:rPr lang="nl-NL" sz="3733" b="1" dirty="0">
                <a:solidFill>
                  <a:srgbClr val="000000"/>
                </a:solidFill>
                <a:latin typeface="Verdana" panose="020B0604030504040204" pitchFamily="34" charset="0"/>
                <a:ea typeface="Verdana" panose="020B0604030504040204" pitchFamily="34" charset="0"/>
                <a:cs typeface="Verdana" panose="020B0604030504040204" pitchFamily="34" charset="0"/>
              </a:rPr>
              <a:t>M</a:t>
            </a:r>
            <a:r>
              <a:rPr lang="nl-NL" sz="3733"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endParaRPr lang="nl-NL" sz="3733"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397767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4a765b34-d8e8-4819-a805-6045fbf238cf@tts-compan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53" t="1427"/>
          <a:stretch/>
        </p:blipFill>
        <p:spPr bwMode="auto">
          <a:xfrm>
            <a:off x="1" y="1"/>
            <a:ext cx="12191999" cy="6273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el 2"/>
          <p:cNvSpPr>
            <a:spLocks noGrp="1"/>
          </p:cNvSpPr>
          <p:nvPr>
            <p:ph type="ctrTitle"/>
          </p:nvPr>
        </p:nvSpPr>
        <p:spPr/>
        <p:txBody>
          <a:bodyPr>
            <a:noAutofit/>
          </a:bodyPr>
          <a:lstStyle/>
          <a:p>
            <a:r>
              <a:rPr lang="nl-NL" sz="2667" dirty="0"/>
              <a:t>Stofvrij werken in hout</a:t>
            </a:r>
          </a:p>
        </p:txBody>
      </p:sp>
      <p:sp>
        <p:nvSpPr>
          <p:cNvPr id="2" name="Tijdelijke aanduiding voor inhoud 1"/>
          <p:cNvSpPr>
            <a:spLocks noGrp="1"/>
          </p:cNvSpPr>
          <p:nvPr>
            <p:ph idx="4294967295"/>
          </p:nvPr>
        </p:nvSpPr>
        <p:spPr>
          <a:xfrm>
            <a:off x="1524000" y="981075"/>
            <a:ext cx="9144000" cy="5327651"/>
          </a:xfrm>
          <a:prstGeom prst="rect">
            <a:avLst/>
          </a:prstGeom>
        </p:spPr>
        <p:txBody>
          <a:bodyPr>
            <a:noAutofit/>
          </a:bodyPr>
          <a:lstStyle/>
          <a:p>
            <a:pPr>
              <a:buNone/>
            </a:pPr>
            <a:endParaRPr lang="nl-NL" b="1" dirty="0" smtClean="0"/>
          </a:p>
          <a:p>
            <a:endParaRPr lang="nl-NL" b="1" dirty="0" smtClean="0"/>
          </a:p>
          <a:p>
            <a:endParaRPr lang="nl-NL" b="1" dirty="0" smtClean="0"/>
          </a:p>
          <a:p>
            <a:endParaRPr lang="nl-NL" b="1" dirty="0" smtClean="0"/>
          </a:p>
          <a:p>
            <a:endParaRPr lang="nl-NL" b="1" dirty="0" smtClean="0"/>
          </a:p>
          <a:p>
            <a:pPr>
              <a:buNone/>
            </a:pPr>
            <a:r>
              <a:rPr lang="nl-NL" dirty="0" smtClean="0"/>
              <a:t>					</a:t>
            </a:r>
          </a:p>
          <a:p>
            <a:endParaRPr lang="nl-NL" dirty="0" smtClean="0"/>
          </a:p>
          <a:p>
            <a:pPr lvl="2">
              <a:buNone/>
            </a:pPr>
            <a:endParaRPr lang="nl-NL" sz="1600" dirty="0"/>
          </a:p>
          <a:p>
            <a:pPr lvl="2"/>
            <a:endParaRPr lang="nl-NL" sz="1600" dirty="0"/>
          </a:p>
          <a:p>
            <a:pPr lvl="1"/>
            <a:endParaRPr lang="nl-NL" b="1" dirty="0" smtClean="0"/>
          </a:p>
          <a:p>
            <a:pPr>
              <a:buNone/>
            </a:pPr>
            <a:endParaRPr lang="nl-NL" dirty="0" smtClean="0"/>
          </a:p>
        </p:txBody>
      </p:sp>
      <p:sp>
        <p:nvSpPr>
          <p:cNvPr id="4" name="Tijdelijke aanduiding voor inhoud 1"/>
          <p:cNvSpPr txBox="1">
            <a:spLocks/>
          </p:cNvSpPr>
          <p:nvPr/>
        </p:nvSpPr>
        <p:spPr>
          <a:xfrm>
            <a:off x="239351" y="2728453"/>
            <a:ext cx="10465163" cy="3996444"/>
          </a:xfrm>
          <a:prstGeom prst="rect">
            <a:avLst/>
          </a:prstGeom>
        </p:spPr>
        <p:txBody>
          <a:bodyPr>
            <a:normAutofit/>
          </a:bodyPr>
          <a:lstStyle/>
          <a:p>
            <a:pPr marL="901677" indent="-901677" defTabSz="914377" fontAlgn="base">
              <a:lnSpc>
                <a:spcPct val="150000"/>
              </a:lnSpc>
              <a:spcBef>
                <a:spcPct val="25000"/>
              </a:spcBef>
              <a:spcAft>
                <a:spcPct val="0"/>
              </a:spcAft>
            </a:pPr>
            <a:r>
              <a:rPr lang="nl-NL" sz="2400" b="1" dirty="0">
                <a:solidFill>
                  <a:srgbClr val="000000"/>
                </a:solidFill>
                <a:latin typeface="Verdana" panose="020B0604030504040204" pitchFamily="34" charset="0"/>
                <a:ea typeface="Verdana" panose="020B0604030504040204" pitchFamily="34" charset="0"/>
                <a:cs typeface="Verdana" panose="020B0604030504040204" pitchFamily="34" charset="0"/>
              </a:rPr>
              <a:t>Houtstof</a:t>
            </a:r>
            <a:endPar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914377" fontAlgn="base">
              <a:lnSpc>
                <a:spcPct val="150000"/>
              </a:lnSpc>
              <a:spcBef>
                <a:spcPct val="25000"/>
              </a:spcBef>
              <a:spcAft>
                <a:spcPct val="0"/>
              </a:spcAft>
            </a:pP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Blootstellingen aan het stof van hardhout zijn vaak te hoog !</a:t>
            </a:r>
            <a:b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nl-NL" sz="3200" b="1" dirty="0">
                <a:solidFill>
                  <a:srgbClr val="000000"/>
                </a:solidFill>
                <a:latin typeface="Verdana" panose="020B0604030504040204" pitchFamily="34" charset="0"/>
                <a:ea typeface="Verdana" panose="020B0604030504040204" pitchFamily="34" charset="0"/>
                <a:cs typeface="Verdana" panose="020B0604030504040204" pitchFamily="34" charset="0"/>
              </a:rPr>
              <a:t>Huidige grenswaarde: 2 mg/m</a:t>
            </a:r>
            <a:r>
              <a:rPr lang="nl-NL" sz="32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p>
          <a:p>
            <a:pPr defTabSz="914377" fontAlgn="base">
              <a:lnSpc>
                <a:spcPct val="150000"/>
              </a:lnSpc>
              <a:spcBef>
                <a:spcPct val="25000"/>
              </a:spcBef>
              <a:spcAft>
                <a:spcPct val="0"/>
              </a:spcAft>
            </a:pP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	Gezondheidskundige grenswaarde is </a:t>
            </a:r>
            <a:r>
              <a:rPr lang="nl-NL" sz="2400" b="1" dirty="0">
                <a:solidFill>
                  <a:srgbClr val="000000"/>
                </a:solidFill>
                <a:latin typeface="Verdana" panose="020B0604030504040204" pitchFamily="34" charset="0"/>
                <a:ea typeface="Verdana" panose="020B0604030504040204" pitchFamily="34" charset="0"/>
                <a:cs typeface="Verdana" panose="020B0604030504040204" pitchFamily="34" charset="0"/>
              </a:rPr>
              <a:t>0,06</a:t>
            </a:r>
            <a:r>
              <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rPr>
              <a:t> mg/m</a:t>
            </a:r>
            <a:r>
              <a:rPr lang="nl-NL" sz="24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p>
          <a:p>
            <a:pPr defTabSz="914377" fontAlgn="base">
              <a:spcBef>
                <a:spcPct val="25000"/>
              </a:spcBef>
              <a:spcAft>
                <a:spcPct val="0"/>
              </a:spcAft>
            </a:pPr>
            <a:endParaRPr lang="nl-NL" sz="2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1508" name="Picture 4" descr="http://www.arboportaal.nl/binaries/live/arboportaal/hst%3Acontent/documents/arboportaal/Documenten/Themas/gevaarlijke-stoffen/gevaarlijke-stoffen/houtstof/houtstof/arboportaal%3Avisual"/>
          <p:cNvPicPr>
            <a:picLocks noChangeAspect="1" noChangeArrowheads="1"/>
          </p:cNvPicPr>
          <p:nvPr/>
        </p:nvPicPr>
        <p:blipFill>
          <a:blip r:embed="rId3" cstate="print"/>
          <a:srcRect/>
          <a:stretch>
            <a:fillRect/>
          </a:stretch>
        </p:blipFill>
        <p:spPr bwMode="auto">
          <a:xfrm>
            <a:off x="2527922" y="753468"/>
            <a:ext cx="6589652" cy="2608301"/>
          </a:xfrm>
          <a:prstGeom prst="rect">
            <a:avLst/>
          </a:prstGeom>
          <a:noFill/>
        </p:spPr>
      </p:pic>
      <p:pic>
        <p:nvPicPr>
          <p:cNvPr id="9" name="Picture 2" descr="http://www.keukendrachten.nl/assets/images/Accessoires/Achterwanden/coco-bolo.jpg"/>
          <p:cNvPicPr>
            <a:picLocks noChangeAspect="1" noChangeArrowheads="1"/>
          </p:cNvPicPr>
          <p:nvPr/>
        </p:nvPicPr>
        <p:blipFill>
          <a:blip r:embed="rId4" cstate="print"/>
          <a:srcRect/>
          <a:stretch>
            <a:fillRect/>
          </a:stretch>
        </p:blipFill>
        <p:spPr bwMode="auto">
          <a:xfrm>
            <a:off x="9908531" y="241169"/>
            <a:ext cx="2044117" cy="4014548"/>
          </a:xfrm>
          <a:prstGeom prst="rect">
            <a:avLst/>
          </a:prstGeom>
          <a:solidFill>
            <a:schemeClr val="accent1"/>
          </a:solidFill>
        </p:spPr>
      </p:pic>
      <p:pic>
        <p:nvPicPr>
          <p:cNvPr id="10" name="Picture 2" descr="http://t1.gstatic.com/images?q=tbn:ANd9GcSmiW_fbn-Nj2SZHdVn5HwsKiNebtnN_95opCG4TqTfKnJ2oc0YMT26Oniv"/>
          <p:cNvPicPr>
            <a:picLocks noChangeAspect="1" noChangeArrowheads="1"/>
          </p:cNvPicPr>
          <p:nvPr/>
        </p:nvPicPr>
        <p:blipFill>
          <a:blip r:embed="rId5" cstate="print"/>
          <a:srcRect/>
          <a:stretch>
            <a:fillRect/>
          </a:stretch>
        </p:blipFill>
        <p:spPr bwMode="auto">
          <a:xfrm>
            <a:off x="9908532" y="4484776"/>
            <a:ext cx="2044117" cy="1533089"/>
          </a:xfrm>
          <a:prstGeom prst="rect">
            <a:avLst/>
          </a:prstGeom>
          <a:noFill/>
        </p:spPr>
      </p:pic>
      <p:sp>
        <p:nvSpPr>
          <p:cNvPr id="11" name="Tekstvak 10"/>
          <p:cNvSpPr txBox="1"/>
          <p:nvPr/>
        </p:nvSpPr>
        <p:spPr>
          <a:xfrm>
            <a:off x="10064897" y="333844"/>
            <a:ext cx="1924266" cy="3170099"/>
          </a:xfrm>
          <a:prstGeom prst="rect">
            <a:avLst/>
          </a:prstGeom>
          <a:noFill/>
        </p:spPr>
        <p:txBody>
          <a:bodyPr wrap="square" rtlCol="0">
            <a:spAutoFit/>
          </a:bodyPr>
          <a:lstStyle/>
          <a:p>
            <a:r>
              <a:rPr lang="nl-NL" sz="1600" dirty="0">
                <a:latin typeface="Verdana" panose="020B0604030504040204" pitchFamily="34" charset="0"/>
                <a:ea typeface="Verdana" panose="020B0604030504040204" pitchFamily="34" charset="0"/>
                <a:cs typeface="Verdana" panose="020B0604030504040204" pitchFamily="34" charset="0"/>
              </a:rPr>
              <a:t>Denk aan o.a.:</a:t>
            </a:r>
          </a:p>
          <a:p>
            <a:pPr marL="285750" indent="-285750">
              <a:lnSpc>
                <a:spcPct val="150000"/>
              </a:lnSpc>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Eiken</a:t>
            </a:r>
          </a:p>
          <a:p>
            <a:pPr marL="285750" indent="-285750">
              <a:lnSpc>
                <a:spcPct val="150000"/>
              </a:lnSpc>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Meranti</a:t>
            </a:r>
          </a:p>
          <a:p>
            <a:pPr marL="285750" indent="-285750">
              <a:lnSpc>
                <a:spcPct val="150000"/>
              </a:lnSpc>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Merbau</a:t>
            </a:r>
          </a:p>
          <a:p>
            <a:pPr marL="285750" indent="-285750">
              <a:lnSpc>
                <a:spcPct val="150000"/>
              </a:lnSpc>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Mahonie</a:t>
            </a:r>
          </a:p>
          <a:p>
            <a:pPr marL="285750" indent="-285750">
              <a:lnSpc>
                <a:spcPct val="150000"/>
              </a:lnSpc>
              <a:buFont typeface="Arial" panose="020B0604020202020204" pitchFamily="34" charset="0"/>
              <a:buChar char="•"/>
            </a:pPr>
            <a:r>
              <a:rPr lang="nl-NL" sz="1600" dirty="0">
                <a:latin typeface="Verdana" panose="020B0604030504040204" pitchFamily="34" charset="0"/>
                <a:ea typeface="Verdana" panose="020B0604030504040204" pitchFamily="34" charset="0"/>
                <a:cs typeface="Verdana" panose="020B0604030504040204" pitchFamily="34" charset="0"/>
              </a:rPr>
              <a:t>Beuken</a:t>
            </a:r>
          </a:p>
          <a:p>
            <a:pPr marL="285750" indent="-285750">
              <a:lnSpc>
                <a:spcPct val="150000"/>
              </a:lnSpc>
              <a:buFont typeface="Arial" panose="020B0604020202020204" pitchFamily="34" charset="0"/>
              <a:buChar char="•"/>
            </a:pPr>
            <a:r>
              <a:rPr lang="nl-NL" sz="1600" dirty="0" err="1">
                <a:latin typeface="Verdana" panose="020B0604030504040204" pitchFamily="34" charset="0"/>
                <a:ea typeface="Verdana" panose="020B0604030504040204" pitchFamily="34" charset="0"/>
                <a:cs typeface="Verdana" panose="020B0604030504040204" pitchFamily="34" charset="0"/>
              </a:rPr>
              <a:t>Azobe</a:t>
            </a:r>
            <a:endParaRPr lang="nl-NL" sz="1600"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Font typeface="Arial" panose="020B0604020202020204" pitchFamily="34" charset="0"/>
              <a:buChar char="•"/>
            </a:pPr>
            <a:r>
              <a:rPr lang="nl-NL" sz="1600" dirty="0" err="1">
                <a:latin typeface="Verdana" panose="020B0604030504040204" pitchFamily="34" charset="0"/>
                <a:ea typeface="Verdana" panose="020B0604030504040204" pitchFamily="34" charset="0"/>
                <a:cs typeface="Verdana" panose="020B0604030504040204" pitchFamily="34" charset="0"/>
              </a:rPr>
              <a:t>Bankirai</a:t>
            </a:r>
            <a:endParaRPr lang="nl-NL" sz="1600" dirty="0">
              <a:latin typeface="Verdana" panose="020B0604030504040204" pitchFamily="34" charset="0"/>
              <a:ea typeface="Verdana" panose="020B0604030504040204" pitchFamily="34" charset="0"/>
              <a:cs typeface="Verdana" panose="020B0604030504040204" pitchFamily="34" charset="0"/>
            </a:endParaRPr>
          </a:p>
          <a:p>
            <a:endParaRPr lang="nl-NL"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4014634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p:cNvSpPr>
          <p:nvPr/>
        </p:nvSpPr>
        <p:spPr bwMode="auto">
          <a:xfrm>
            <a:off x="1524000" y="0"/>
            <a:ext cx="9156700" cy="6858000"/>
          </a:xfrm>
          <a:prstGeom prst="rect">
            <a:avLst/>
          </a:prstGeom>
          <a:solidFill>
            <a:schemeClr val="accent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nl-NL" altLang="nl-NL"/>
          </a:p>
        </p:txBody>
      </p:sp>
      <p:pic>
        <p:nvPicPr>
          <p:cNvPr id="2662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0"/>
            <a:ext cx="9144000" cy="200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el 11"/>
          <p:cNvSpPr>
            <a:spLocks noGrp="1"/>
          </p:cNvSpPr>
          <p:nvPr>
            <p:ph type="title"/>
          </p:nvPr>
        </p:nvSpPr>
        <p:spPr>
          <a:xfrm>
            <a:off x="2208213" y="1916114"/>
            <a:ext cx="7772400" cy="720725"/>
          </a:xfrm>
        </p:spPr>
        <p:txBody>
          <a:bodyPr/>
          <a:lstStyle/>
          <a:p>
            <a:pPr>
              <a:defRPr/>
            </a:pPr>
            <a:r>
              <a:rPr lang="nl-NL" sz="2900" dirty="0">
                <a:solidFill>
                  <a:schemeClr val="bg1"/>
                </a:solidFill>
                <a:latin typeface="Verdana" pitchFamily="34" charset="0"/>
                <a:sym typeface="Arial" charset="0"/>
              </a:rPr>
              <a:t>Uitgangspunten Handhaving </a:t>
            </a:r>
          </a:p>
        </p:txBody>
      </p:sp>
      <p:sp>
        <p:nvSpPr>
          <p:cNvPr id="26629" name="Tijdelijke aanduiding voor tekst 5"/>
          <p:cNvSpPr>
            <a:spLocks noGrp="1"/>
          </p:cNvSpPr>
          <p:nvPr>
            <p:ph type="body" idx="1"/>
          </p:nvPr>
        </p:nvSpPr>
        <p:spPr>
          <a:xfrm>
            <a:off x="2208214" y="2781300"/>
            <a:ext cx="8097837" cy="3455988"/>
          </a:xfrm>
        </p:spPr>
        <p:txBody>
          <a:bodyPr>
            <a:normAutofit/>
          </a:bodyPr>
          <a:lstStyle/>
          <a:p>
            <a:pPr>
              <a:buFont typeface="Wingdings" panose="05000000000000000000" pitchFamily="2" charset="2"/>
              <a:buChar char="§"/>
            </a:pPr>
            <a:r>
              <a:rPr lang="nl-NL" altLang="nl-NL" dirty="0">
                <a:latin typeface="Verdana" panose="020B0604030504040204" pitchFamily="34" charset="0"/>
              </a:rPr>
              <a:t> Zichtbare stofverspreiding: &gt; grenswaarde!</a:t>
            </a:r>
          </a:p>
          <a:p>
            <a:pPr>
              <a:buFont typeface="Wingdings" panose="05000000000000000000" pitchFamily="2" charset="2"/>
              <a:buChar char="§"/>
            </a:pPr>
            <a:r>
              <a:rPr lang="nl-NL" altLang="nl-NL" dirty="0">
                <a:latin typeface="Verdana" panose="020B0604030504040204" pitchFamily="34" charset="0"/>
              </a:rPr>
              <a:t> Géén maatregelen: stilleggen  + boete</a:t>
            </a:r>
          </a:p>
          <a:p>
            <a:pPr>
              <a:buFont typeface="Wingdings" panose="05000000000000000000" pitchFamily="2" charset="2"/>
              <a:buChar char="§"/>
            </a:pPr>
            <a:r>
              <a:rPr lang="nl-NL" altLang="nl-NL" dirty="0">
                <a:latin typeface="Verdana" panose="020B0604030504040204" pitchFamily="34" charset="0"/>
              </a:rPr>
              <a:t> </a:t>
            </a:r>
            <a:r>
              <a:rPr lang="nl-NL" altLang="nl-NL" dirty="0" err="1">
                <a:latin typeface="Verdana" panose="020B0604030504040204" pitchFamily="34" charset="0"/>
              </a:rPr>
              <a:t>Arbeidshygiënische</a:t>
            </a:r>
            <a:r>
              <a:rPr lang="nl-NL" altLang="nl-NL" dirty="0">
                <a:latin typeface="Verdana" panose="020B0604030504040204" pitchFamily="34" charset="0"/>
              </a:rPr>
              <a:t> strategie</a:t>
            </a:r>
          </a:p>
          <a:p>
            <a:pPr>
              <a:buFont typeface="Wingdings" panose="05000000000000000000" pitchFamily="2" charset="2"/>
              <a:buChar char="§"/>
            </a:pPr>
            <a:r>
              <a:rPr lang="nl-NL" altLang="nl-NL" dirty="0">
                <a:latin typeface="Verdana" panose="020B0604030504040204" pitchFamily="34" charset="0"/>
              </a:rPr>
              <a:t> Beheersmaatregelen genomen? </a:t>
            </a:r>
          </a:p>
          <a:p>
            <a:pPr>
              <a:buFont typeface="Wingdings" panose="05000000000000000000" pitchFamily="2" charset="2"/>
              <a:buChar char="§"/>
            </a:pPr>
            <a:r>
              <a:rPr lang="nl-NL" altLang="nl-NL" dirty="0">
                <a:latin typeface="Verdana" panose="020B0604030504040204" pitchFamily="34" charset="0"/>
              </a:rPr>
              <a:t> Beheersmaatregelen aantoonbaar efficiënt?</a:t>
            </a:r>
          </a:p>
          <a:p>
            <a:endParaRPr lang="nl-NL" altLang="nl-NL" dirty="0">
              <a:latin typeface="Verdana" panose="020B0604030504040204" pitchFamily="34" charset="0"/>
            </a:endParaRPr>
          </a:p>
          <a:p>
            <a:r>
              <a:rPr lang="nl-NL" altLang="nl-NL" sz="2000" u="sng" dirty="0" smtClean="0">
                <a:latin typeface="Verdana" panose="020B0604030504040204" pitchFamily="34" charset="0"/>
              </a:rPr>
              <a:t>www.inspectieszw.nl</a:t>
            </a:r>
            <a:r>
              <a:rPr lang="nl-NL" altLang="nl-NL" sz="2000" dirty="0" smtClean="0">
                <a:latin typeface="Verdana" panose="020B0604030504040204" pitchFamily="34" charset="0"/>
              </a:rPr>
              <a:t> </a:t>
            </a:r>
            <a:r>
              <a:rPr lang="nl-NL" altLang="nl-NL" sz="2000" dirty="0" smtClean="0">
                <a:latin typeface="Verdana" panose="020B0604030504040204" pitchFamily="34" charset="0"/>
                <a:sym typeface="Wingdings" panose="05000000000000000000" pitchFamily="2" charset="2"/>
              </a:rPr>
              <a:t> </a:t>
            </a:r>
            <a:r>
              <a:rPr lang="nl-NL" altLang="nl-NL" sz="2000" dirty="0" err="1" smtClean="0">
                <a:latin typeface="Verdana" panose="020B0604030504040204" pitchFamily="34" charset="0"/>
                <a:sym typeface="Wingdings" panose="05000000000000000000" pitchFamily="2" charset="2"/>
              </a:rPr>
              <a:t>BasisInspectieModule</a:t>
            </a:r>
            <a:r>
              <a:rPr lang="nl-NL" altLang="nl-NL" sz="2000" dirty="0" smtClean="0">
                <a:latin typeface="Verdana" panose="020B0604030504040204" pitchFamily="34" charset="0"/>
                <a:sym typeface="Wingdings" panose="05000000000000000000" pitchFamily="2" charset="2"/>
              </a:rPr>
              <a:t> Kwarts</a:t>
            </a:r>
            <a:endParaRPr lang="nl-NL" altLang="nl-NL" sz="2000" dirty="0" smtClean="0">
              <a:latin typeface="Verdana" panose="020B0604030504040204" pitchFamily="34" charset="0"/>
            </a:endParaRPr>
          </a:p>
        </p:txBody>
      </p:sp>
    </p:spTree>
    <p:extLst>
      <p:ext uri="{BB962C8B-B14F-4D97-AF65-F5344CB8AC3E}">
        <p14:creationId xmlns:p14="http://schemas.microsoft.com/office/powerpoint/2010/main" xmlns="" val="29292349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stretch>
            <a:fillRect/>
          </a:stretch>
        </p:blipFill>
        <p:spPr>
          <a:xfrm>
            <a:off x="1125433" y="260649"/>
            <a:ext cx="8011561" cy="5819048"/>
          </a:xfrm>
          <a:prstGeom prst="rect">
            <a:avLst/>
          </a:prstGeom>
        </p:spPr>
      </p:pic>
      <p:sp>
        <p:nvSpPr>
          <p:cNvPr id="2" name="Titel 1"/>
          <p:cNvSpPr>
            <a:spLocks noGrp="1"/>
          </p:cNvSpPr>
          <p:nvPr>
            <p:ph type="ctrTitle"/>
          </p:nvPr>
        </p:nvSpPr>
        <p:spPr/>
        <p:txBody>
          <a:bodyPr>
            <a:normAutofit/>
          </a:bodyPr>
          <a:lstStyle/>
          <a:p>
            <a:r>
              <a:rPr lang="nl-NL" dirty="0" smtClean="0"/>
              <a:t>Inspectie SZW  </a:t>
            </a:r>
            <a:endParaRPr lang="nl-NL" dirty="0"/>
          </a:p>
        </p:txBody>
      </p:sp>
      <p:sp>
        <p:nvSpPr>
          <p:cNvPr id="8" name="Ovaal 7"/>
          <p:cNvSpPr/>
          <p:nvPr/>
        </p:nvSpPr>
        <p:spPr>
          <a:xfrm>
            <a:off x="1641016" y="3552485"/>
            <a:ext cx="9048520" cy="2170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a:t>Volgens TNO wordt in de bouw de grenswaarde van 0,075 mg/m3 per dag in 60% van de gevallen overschreden. Dagelijkse blootstelling aan kwartsstof kan leiden tot longziektes en kanker.</a:t>
            </a:r>
          </a:p>
        </p:txBody>
      </p:sp>
      <p:sp>
        <p:nvSpPr>
          <p:cNvPr id="9" name="Ovaal 8"/>
          <p:cNvSpPr/>
          <p:nvPr/>
        </p:nvSpPr>
        <p:spPr>
          <a:xfrm>
            <a:off x="1641017" y="1172743"/>
            <a:ext cx="8428745" cy="33561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dirty="0"/>
              <a:t>De inspecteurs kijken vooral naar de toepassing van bronmaatregelen op de apparatuur, zoals afzuiging en verneveling op het handgereedschap. </a:t>
            </a:r>
          </a:p>
        </p:txBody>
      </p:sp>
      <p:sp>
        <p:nvSpPr>
          <p:cNvPr id="11" name="Ovaal 10"/>
          <p:cNvSpPr/>
          <p:nvPr/>
        </p:nvSpPr>
        <p:spPr>
          <a:xfrm>
            <a:off x="2800051" y="533933"/>
            <a:ext cx="10208964" cy="23943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a:t>De boete voor het overschrijden van de grenswaarde kan oplopen tot een bedrag van €18.000,-- Dit geldt voor situaties waarbij geen enkele maatregel is genomen om blootstelling te voorkomen.</a:t>
            </a:r>
            <a:endParaRPr lang="nl-NL" sz="2400" dirty="0"/>
          </a:p>
        </p:txBody>
      </p:sp>
      <p:sp>
        <p:nvSpPr>
          <p:cNvPr id="10" name="Ovaal 9"/>
          <p:cNvSpPr/>
          <p:nvPr/>
        </p:nvSpPr>
        <p:spPr>
          <a:xfrm>
            <a:off x="583397" y="2421185"/>
            <a:ext cx="10106140" cy="22164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a:t>De boete kan lager uitvallen voor kleine bedrijven. Ook de boete voor zzp’ers is lager. Zij kunnen een boete van € 1.800,-- krijgen als ze de grenswaarde overschrijden.</a:t>
            </a:r>
            <a:endParaRPr lang="nl-NL" sz="2400" dirty="0"/>
          </a:p>
        </p:txBody>
      </p:sp>
    </p:spTree>
    <p:extLst>
      <p:ext uri="{BB962C8B-B14F-4D97-AF65-F5344CB8AC3E}">
        <p14:creationId xmlns:p14="http://schemas.microsoft.com/office/powerpoint/2010/main" xmlns="" val="38130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p:cNvSpPr>
          <p:nvPr/>
        </p:nvSpPr>
        <p:spPr bwMode="auto">
          <a:xfrm>
            <a:off x="13890" y="0"/>
            <a:ext cx="12178111" cy="6858000"/>
          </a:xfrm>
          <a:prstGeom prst="rect">
            <a:avLst/>
          </a:prstGeom>
          <a:solidFill>
            <a:schemeClr val="accent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a:defRPr sz="1600">
                <a:solidFill>
                  <a:schemeClr val="tx1"/>
                </a:solidFill>
                <a:latin typeface="Verdana" panose="020B0604030504040204" pitchFamily="34" charset="0"/>
              </a:defRPr>
            </a:lvl1pPr>
            <a:lvl2pPr marL="742950" indent="-285750">
              <a:defRPr sz="1600">
                <a:solidFill>
                  <a:schemeClr val="tx1"/>
                </a:solidFill>
                <a:latin typeface="Verdana" panose="020B0604030504040204" pitchFamily="34" charset="0"/>
              </a:defRPr>
            </a:lvl2pPr>
            <a:lvl3pPr marL="1143000" indent="-228600">
              <a:defRPr sz="1600">
                <a:solidFill>
                  <a:schemeClr val="tx1"/>
                </a:solidFill>
                <a:latin typeface="Verdana" panose="020B0604030504040204" pitchFamily="34" charset="0"/>
              </a:defRPr>
            </a:lvl3pPr>
            <a:lvl4pPr marL="1600200" indent="-228600">
              <a:defRPr sz="1600">
                <a:solidFill>
                  <a:schemeClr val="tx1"/>
                </a:solidFill>
                <a:latin typeface="Verdana" panose="020B0604030504040204" pitchFamily="34" charset="0"/>
              </a:defRPr>
            </a:lvl4pPr>
            <a:lvl5pPr marL="2057400" indent="-228600">
              <a:defRPr sz="1600">
                <a:solidFill>
                  <a:schemeClr val="tx1"/>
                </a:solidFill>
                <a:latin typeface="Verdana" panose="020B0604030504040204" pitchFamily="34" charset="0"/>
              </a:defRPr>
            </a:lvl5pPr>
            <a:lvl6pPr marL="2514600" indent="-228600" eaLnBrk="0" fontAlgn="base" hangingPunct="0">
              <a:spcBef>
                <a:spcPct val="0"/>
              </a:spcBef>
              <a:spcAft>
                <a:spcPct val="0"/>
              </a:spcAft>
              <a:defRPr sz="1600">
                <a:solidFill>
                  <a:schemeClr val="tx1"/>
                </a:solidFill>
                <a:latin typeface="Verdana" panose="020B0604030504040204" pitchFamily="34" charset="0"/>
              </a:defRPr>
            </a:lvl6pPr>
            <a:lvl7pPr marL="2971800" indent="-228600" eaLnBrk="0" fontAlgn="base" hangingPunct="0">
              <a:spcBef>
                <a:spcPct val="0"/>
              </a:spcBef>
              <a:spcAft>
                <a:spcPct val="0"/>
              </a:spcAft>
              <a:defRPr sz="1600">
                <a:solidFill>
                  <a:schemeClr val="tx1"/>
                </a:solidFill>
                <a:latin typeface="Verdana" panose="020B0604030504040204" pitchFamily="34" charset="0"/>
              </a:defRPr>
            </a:lvl7pPr>
            <a:lvl8pPr marL="3429000" indent="-228600" eaLnBrk="0" fontAlgn="base" hangingPunct="0">
              <a:spcBef>
                <a:spcPct val="0"/>
              </a:spcBef>
              <a:spcAft>
                <a:spcPct val="0"/>
              </a:spcAft>
              <a:defRPr sz="1600">
                <a:solidFill>
                  <a:schemeClr val="tx1"/>
                </a:solidFill>
                <a:latin typeface="Verdana" panose="020B0604030504040204" pitchFamily="34" charset="0"/>
              </a:defRPr>
            </a:lvl8pPr>
            <a:lvl9pPr marL="3886200" indent="-228600" eaLnBrk="0" fontAlgn="base" hangingPunct="0">
              <a:spcBef>
                <a:spcPct val="0"/>
              </a:spcBef>
              <a:spcAft>
                <a:spcPct val="0"/>
              </a:spcAft>
              <a:defRPr sz="1600">
                <a:solidFill>
                  <a:schemeClr val="tx1"/>
                </a:solidFill>
                <a:latin typeface="Verdana" panose="020B0604030504040204" pitchFamily="34" charset="0"/>
              </a:defRPr>
            </a:lvl9pPr>
          </a:lstStyle>
          <a:p>
            <a:endParaRPr lang="nl-NL" altLang="nl-NL"/>
          </a:p>
        </p:txBody>
      </p:sp>
      <p:pic>
        <p:nvPicPr>
          <p:cNvPr id="7168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
            <a:ext cx="9906000" cy="2001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el 11"/>
          <p:cNvSpPr>
            <a:spLocks noGrp="1"/>
          </p:cNvSpPr>
          <p:nvPr>
            <p:ph type="title"/>
          </p:nvPr>
        </p:nvSpPr>
        <p:spPr>
          <a:xfrm>
            <a:off x="1884363" y="1916113"/>
            <a:ext cx="8420100" cy="1362075"/>
          </a:xfrm>
        </p:spPr>
        <p:txBody>
          <a:bodyPr/>
          <a:lstStyle/>
          <a:p>
            <a:pPr>
              <a:defRPr/>
            </a:pPr>
            <a:r>
              <a:rPr lang="nl-NL" sz="3200" dirty="0">
                <a:solidFill>
                  <a:schemeClr val="bg1"/>
                </a:solidFill>
                <a:sym typeface="Arial" charset="0"/>
              </a:rPr>
              <a:t>Wat is kwarts? </a:t>
            </a:r>
          </a:p>
        </p:txBody>
      </p:sp>
      <p:sp>
        <p:nvSpPr>
          <p:cNvPr id="71685" name="Tijdelijke aanduiding voor tekst 12"/>
          <p:cNvSpPr>
            <a:spLocks noGrp="1"/>
          </p:cNvSpPr>
          <p:nvPr>
            <p:ph type="body" idx="1"/>
          </p:nvPr>
        </p:nvSpPr>
        <p:spPr bwMode="auto">
          <a:xfrm>
            <a:off x="1884363" y="2636839"/>
            <a:ext cx="8420100" cy="37449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buFont typeface="Wingdings" panose="05000000000000000000" pitchFamily="2" charset="2"/>
              <a:buChar char="§"/>
            </a:pPr>
            <a:r>
              <a:rPr lang="nl-NL" altLang="nl-NL" dirty="0"/>
              <a:t> Kwarts = Siliciumdioxide</a:t>
            </a:r>
          </a:p>
          <a:p>
            <a:pPr eaLnBrk="1" hangingPunct="1">
              <a:buFont typeface="Wingdings" panose="05000000000000000000" pitchFamily="2" charset="2"/>
              <a:buChar char="§"/>
            </a:pPr>
            <a:endParaRPr lang="nl-NL" altLang="nl-NL" dirty="0"/>
          </a:p>
          <a:p>
            <a:pPr eaLnBrk="1" hangingPunct="1">
              <a:buFont typeface="Wingdings" panose="05000000000000000000" pitchFamily="2" charset="2"/>
              <a:buChar char="§"/>
            </a:pPr>
            <a:r>
              <a:rPr lang="nl-NL" altLang="nl-NL" dirty="0"/>
              <a:t> Chemische naam: SiO</a:t>
            </a:r>
            <a:r>
              <a:rPr lang="nl-NL" altLang="nl-NL" baseline="-25000" dirty="0"/>
              <a:t>2 </a:t>
            </a:r>
          </a:p>
          <a:p>
            <a:pPr eaLnBrk="1" hangingPunct="1">
              <a:buFont typeface="Wingdings" panose="05000000000000000000" pitchFamily="2" charset="2"/>
              <a:buChar char="§"/>
            </a:pPr>
            <a:endParaRPr lang="nl-NL" altLang="nl-NL" dirty="0"/>
          </a:p>
          <a:p>
            <a:pPr eaLnBrk="1" hangingPunct="1">
              <a:buFont typeface="Wingdings" panose="05000000000000000000" pitchFamily="2" charset="2"/>
              <a:buChar char="§"/>
            </a:pPr>
            <a:r>
              <a:rPr lang="nl-NL" altLang="nl-NL" dirty="0"/>
              <a:t> </a:t>
            </a:r>
            <a:r>
              <a:rPr lang="nl-NL" altLang="nl-NL" b="1" dirty="0" err="1"/>
              <a:t>Respirabel</a:t>
            </a:r>
            <a:r>
              <a:rPr lang="nl-NL" altLang="nl-NL" dirty="0"/>
              <a:t> </a:t>
            </a:r>
            <a:r>
              <a:rPr lang="nl-NL" altLang="nl-NL" b="1" dirty="0"/>
              <a:t>stof</a:t>
            </a:r>
            <a:r>
              <a:rPr lang="nl-NL" altLang="nl-NL" dirty="0"/>
              <a:t>: doordringbaar tot longblaasjes      </a:t>
            </a:r>
          </a:p>
          <a:p>
            <a:pPr eaLnBrk="1" hangingPunct="1"/>
            <a:endParaRPr lang="nl-NL" altLang="nl-NL" dirty="0"/>
          </a:p>
        </p:txBody>
      </p:sp>
      <p:pic>
        <p:nvPicPr>
          <p:cNvPr id="71686" name="Picture 7" descr="File:Quartz oisan.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97675" y="2060575"/>
            <a:ext cx="3492500" cy="324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http://www.pictogrammenwinkel.nl/images/kankerverwekkend_gezondheids_gevaar.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178943" y="5421538"/>
            <a:ext cx="1509172" cy="139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10458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p:cNvSpPr>
          <p:nvPr/>
        </p:nvSpPr>
        <p:spPr bwMode="auto">
          <a:xfrm>
            <a:off x="0" y="0"/>
            <a:ext cx="12192000" cy="6858000"/>
          </a:xfrm>
          <a:prstGeom prst="rect">
            <a:avLst/>
          </a:prstGeom>
          <a:solidFill>
            <a:schemeClr val="accent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lvl1pPr>
              <a:defRPr sz="1600">
                <a:solidFill>
                  <a:schemeClr val="tx1"/>
                </a:solidFill>
                <a:latin typeface="Verdana" panose="020B0604030504040204" pitchFamily="34" charset="0"/>
              </a:defRPr>
            </a:lvl1pPr>
            <a:lvl2pPr marL="742950" indent="-285750">
              <a:defRPr sz="1600">
                <a:solidFill>
                  <a:schemeClr val="tx1"/>
                </a:solidFill>
                <a:latin typeface="Verdana" panose="020B0604030504040204" pitchFamily="34" charset="0"/>
              </a:defRPr>
            </a:lvl2pPr>
            <a:lvl3pPr marL="1143000" indent="-228600">
              <a:defRPr sz="1600">
                <a:solidFill>
                  <a:schemeClr val="tx1"/>
                </a:solidFill>
                <a:latin typeface="Verdana" panose="020B0604030504040204" pitchFamily="34" charset="0"/>
              </a:defRPr>
            </a:lvl3pPr>
            <a:lvl4pPr marL="1600200" indent="-228600">
              <a:defRPr sz="1600">
                <a:solidFill>
                  <a:schemeClr val="tx1"/>
                </a:solidFill>
                <a:latin typeface="Verdana" panose="020B0604030504040204" pitchFamily="34" charset="0"/>
              </a:defRPr>
            </a:lvl4pPr>
            <a:lvl5pPr marL="2057400" indent="-228600">
              <a:defRPr sz="1600">
                <a:solidFill>
                  <a:schemeClr val="tx1"/>
                </a:solidFill>
                <a:latin typeface="Verdana" panose="020B0604030504040204" pitchFamily="34" charset="0"/>
              </a:defRPr>
            </a:lvl5pPr>
            <a:lvl6pPr marL="2514600" indent="-228600" eaLnBrk="0" fontAlgn="base" hangingPunct="0">
              <a:spcBef>
                <a:spcPct val="0"/>
              </a:spcBef>
              <a:spcAft>
                <a:spcPct val="0"/>
              </a:spcAft>
              <a:defRPr sz="1600">
                <a:solidFill>
                  <a:schemeClr val="tx1"/>
                </a:solidFill>
                <a:latin typeface="Verdana" panose="020B0604030504040204" pitchFamily="34" charset="0"/>
              </a:defRPr>
            </a:lvl6pPr>
            <a:lvl7pPr marL="2971800" indent="-228600" eaLnBrk="0" fontAlgn="base" hangingPunct="0">
              <a:spcBef>
                <a:spcPct val="0"/>
              </a:spcBef>
              <a:spcAft>
                <a:spcPct val="0"/>
              </a:spcAft>
              <a:defRPr sz="1600">
                <a:solidFill>
                  <a:schemeClr val="tx1"/>
                </a:solidFill>
                <a:latin typeface="Verdana" panose="020B0604030504040204" pitchFamily="34" charset="0"/>
              </a:defRPr>
            </a:lvl7pPr>
            <a:lvl8pPr marL="3429000" indent="-228600" eaLnBrk="0" fontAlgn="base" hangingPunct="0">
              <a:spcBef>
                <a:spcPct val="0"/>
              </a:spcBef>
              <a:spcAft>
                <a:spcPct val="0"/>
              </a:spcAft>
              <a:defRPr sz="1600">
                <a:solidFill>
                  <a:schemeClr val="tx1"/>
                </a:solidFill>
                <a:latin typeface="Verdana" panose="020B0604030504040204" pitchFamily="34" charset="0"/>
              </a:defRPr>
            </a:lvl8pPr>
            <a:lvl9pPr marL="3886200" indent="-228600" eaLnBrk="0" fontAlgn="base" hangingPunct="0">
              <a:spcBef>
                <a:spcPct val="0"/>
              </a:spcBef>
              <a:spcAft>
                <a:spcPct val="0"/>
              </a:spcAft>
              <a:defRPr sz="1600">
                <a:solidFill>
                  <a:schemeClr val="tx1"/>
                </a:solidFill>
                <a:latin typeface="Verdana" panose="020B0604030504040204" pitchFamily="34" charset="0"/>
              </a:defRPr>
            </a:lvl9pPr>
          </a:lstStyle>
          <a:p>
            <a:endParaRPr lang="nl-NL" altLang="nl-NL"/>
          </a:p>
        </p:txBody>
      </p:sp>
      <p:pic>
        <p:nvPicPr>
          <p:cNvPr id="8192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
            <a:ext cx="9906000" cy="2001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el 11"/>
          <p:cNvSpPr>
            <a:spLocks noGrp="1"/>
          </p:cNvSpPr>
          <p:nvPr>
            <p:ph type="title"/>
          </p:nvPr>
        </p:nvSpPr>
        <p:spPr>
          <a:xfrm>
            <a:off x="1884363" y="1136626"/>
            <a:ext cx="8420100" cy="1362075"/>
          </a:xfrm>
        </p:spPr>
        <p:txBody>
          <a:bodyPr/>
          <a:lstStyle/>
          <a:p>
            <a:pPr>
              <a:defRPr/>
            </a:pPr>
            <a:r>
              <a:rPr lang="nl-NL" sz="2800" dirty="0">
                <a:solidFill>
                  <a:schemeClr val="bg1"/>
                </a:solidFill>
                <a:sym typeface="Arial" charset="0"/>
              </a:rPr>
              <a:t>Kwartsgehalte bouwmaterialen </a:t>
            </a:r>
          </a:p>
        </p:txBody>
      </p:sp>
      <p:sp>
        <p:nvSpPr>
          <p:cNvPr id="13" name="Tijdelijke aanduiding voor tekst 12"/>
          <p:cNvSpPr>
            <a:spLocks noGrp="1"/>
          </p:cNvSpPr>
          <p:nvPr>
            <p:ph type="body" idx="1"/>
          </p:nvPr>
        </p:nvSpPr>
        <p:spPr>
          <a:xfrm>
            <a:off x="1501698" y="6214947"/>
            <a:ext cx="10169911" cy="454141"/>
          </a:xfrm>
        </p:spPr>
        <p:txBody>
          <a:bodyPr>
            <a:noAutofit/>
          </a:bodyPr>
          <a:lstStyle/>
          <a:p>
            <a:pPr>
              <a:defRPr/>
            </a:pPr>
            <a:r>
              <a:rPr lang="nl-NL" sz="1333" dirty="0">
                <a:sym typeface="Arial" charset="0"/>
              </a:rPr>
              <a:t>Bron: Blootstelling aan kwarts in de bouwnijverheid. Stand der techniek op het gebied van beheersmaatregelen. Hilhorst en </a:t>
            </a:r>
            <a:r>
              <a:rPr lang="nl-NL" sz="1333" dirty="0" err="1">
                <a:sym typeface="Arial" charset="0"/>
              </a:rPr>
              <a:t>Lumens</a:t>
            </a:r>
            <a:r>
              <a:rPr lang="nl-NL" sz="1333" dirty="0">
                <a:sym typeface="Arial" charset="0"/>
              </a:rPr>
              <a:t>, 1999</a:t>
            </a:r>
          </a:p>
        </p:txBody>
      </p:sp>
      <p:graphicFrame>
        <p:nvGraphicFramePr>
          <p:cNvPr id="6" name="Group 23"/>
          <p:cNvGraphicFramePr>
            <a:graphicFrameLocks/>
          </p:cNvGraphicFramePr>
          <p:nvPr>
            <p:extLst>
              <p:ext uri="{D42A27DB-BD31-4B8C-83A1-F6EECF244321}">
                <p14:modId xmlns:p14="http://schemas.microsoft.com/office/powerpoint/2010/main" xmlns="" val="3261228718"/>
              </p:ext>
            </p:extLst>
          </p:nvPr>
        </p:nvGraphicFramePr>
        <p:xfrm>
          <a:off x="1962150" y="2726780"/>
          <a:ext cx="8075614" cy="3384552"/>
        </p:xfrm>
        <a:graphic>
          <a:graphicData uri="http://schemas.openxmlformats.org/drawingml/2006/table">
            <a:tbl>
              <a:tblPr/>
              <a:tblGrid>
                <a:gridCol w="4037807"/>
                <a:gridCol w="4037807"/>
              </a:tblGrid>
              <a:tr h="564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Beton</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20 – 30 %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Kalkzandsteen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30 – 83 %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Baksteen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10 – 25 %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Keramiek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15 – 28 %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Cellenbeton</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12 – 44 %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0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Puin</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400" b="0" i="0" u="none" strike="noStrike" cap="none" normalizeH="0" baseline="0" dirty="0" smtClean="0">
                          <a:ln>
                            <a:noFill/>
                          </a:ln>
                          <a:solidFill>
                            <a:schemeClr val="bg1"/>
                          </a:solidFill>
                          <a:effectLst/>
                          <a:latin typeface="Verdana" pitchFamily="34" charset="0"/>
                        </a:rPr>
                        <a:t>  1 – 14 %</a:t>
                      </a:r>
                    </a:p>
                  </a:txBody>
                  <a:tcPr marL="94587" marR="94587"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6575716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äsentation1" id="{C3CC5C24-833F-42B5-A48A-457D1CE3805A}" vid="{9A032957-7F80-4FF1-8F5D-0026D9FC326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1511</TotalTime>
  <Words>1396</Words>
  <Application>Microsoft Office PowerPoint</Application>
  <PresentationFormat>Aangepast</PresentationFormat>
  <Paragraphs>298</Paragraphs>
  <Slides>28</Slides>
  <Notes>16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28</vt:i4>
      </vt:variant>
    </vt:vector>
  </HeadingPairs>
  <TitlesOfParts>
    <vt:vector size="38" baseType="lpstr">
      <vt:lpstr>Arial</vt:lpstr>
      <vt:lpstr>Verdana</vt:lpstr>
      <vt:lpstr>Gill Sans</vt:lpstr>
      <vt:lpstr>ヒラギノ角ゴ ProN W3</vt:lpstr>
      <vt:lpstr>Wingdings</vt:lpstr>
      <vt:lpstr>Calibri Light</vt:lpstr>
      <vt:lpstr>Calibri</vt:lpstr>
      <vt:lpstr>Wingdings 3</vt:lpstr>
      <vt:lpstr>Times New Roman</vt:lpstr>
      <vt:lpstr>Larissa</vt:lpstr>
      <vt:lpstr>Welkom</vt:lpstr>
      <vt:lpstr> MIJNkijk  Kwartsstof:  stofvrij werken  Chantal van Hengstum (Inspectie SZW) </vt:lpstr>
      <vt:lpstr>Dia 3</vt:lpstr>
      <vt:lpstr>Dia 4</vt:lpstr>
      <vt:lpstr>Stofvrij werken in hout</vt:lpstr>
      <vt:lpstr>Uitgangspunten Handhaving </vt:lpstr>
      <vt:lpstr>Inspectie SZW  </vt:lpstr>
      <vt:lpstr>Wat is kwarts? </vt:lpstr>
      <vt:lpstr>Kwartsgehalte bouwmaterialen </vt:lpstr>
      <vt:lpstr>Bekende blootstelling </vt:lpstr>
      <vt:lpstr>Dia 11</vt:lpstr>
      <vt:lpstr>Dia 12</vt:lpstr>
      <vt:lpstr>ZICHTBAAR STOF  betekent: </vt:lpstr>
      <vt:lpstr>Stof en Stof ?</vt:lpstr>
      <vt:lpstr>Wat is “ Respirabel stof” </vt:lpstr>
      <vt:lpstr>Dia 16</vt:lpstr>
      <vt:lpstr>Stofvrij werken  De arbeidshygiënische strategie kent de volgende stappen:</vt:lpstr>
      <vt:lpstr>Even een stofzuiger kopen……. Maar welke ?</vt:lpstr>
      <vt:lpstr>Uit :  “Ontwerpcriteria voor stofzuigers “   van TNO</vt:lpstr>
      <vt:lpstr>A,B,C en D  (TNO Norm)       L, M en H  ( Euro Norm)</vt:lpstr>
      <vt:lpstr>Stofvrij werken</vt:lpstr>
      <vt:lpstr>Dia 22</vt:lpstr>
      <vt:lpstr>Hardhout Stof</vt:lpstr>
      <vt:lpstr>Hardhout Stof</vt:lpstr>
      <vt:lpstr>Kwarts stof</vt:lpstr>
      <vt:lpstr>Maak uw keuze</vt:lpstr>
      <vt:lpstr>Dia 27</vt:lpstr>
      <vt:lpstr>Dia 28</vt:lpstr>
    </vt:vector>
  </TitlesOfParts>
  <Company>TTS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Dorreman , Remko</dc:creator>
  <cp:lastModifiedBy>C. de Ridder</cp:lastModifiedBy>
  <cp:revision>42</cp:revision>
  <dcterms:created xsi:type="dcterms:W3CDTF">2014-06-27T14:36:45Z</dcterms:created>
  <dcterms:modified xsi:type="dcterms:W3CDTF">2016-04-06T09:37:19Z</dcterms:modified>
</cp:coreProperties>
</file>